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9.jpg" ContentType="image/jpeg"/>
  <Override PartName="/ppt/media/image61.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72.jpg" ContentType="image/jpeg"/>
  <Override PartName="/ppt/media/image89.jpg" ContentType="image/jpeg"/>
  <Override PartName="/ppt/media/image92.jpg" ContentType="image/jpeg"/>
  <Override PartName="/ppt/media/image93.jpg" ContentType="image/jpeg"/>
  <Override PartName="/ppt/notesSlides/notesSlide7.xml" ContentType="application/vnd.openxmlformats-officedocument.presentationml.notesSlide+xml"/>
  <Override PartName="/ppt/media/image105.jpg" ContentType="image/jpeg"/>
  <Override PartName="/ppt/notesSlides/notesSlide8.xml" ContentType="application/vnd.openxmlformats-officedocument.presentationml.notesSlide+xml"/>
  <Override PartName="/ppt/media/image121.jpg" ContentType="image/jpeg"/>
  <Override PartName="/ppt/notesSlides/notesSlide9.xml" ContentType="application/vnd.openxmlformats-officedocument.presentationml.notesSlide+xml"/>
  <Override PartName="/ppt/media/image122.jpg" ContentType="image/jpeg"/>
  <Override PartName="/ppt/media/image123.jpg" ContentType="image/jpeg"/>
  <Override PartName="/ppt/media/image124.jpg" ContentType="image/jpeg"/>
  <Override PartName="/ppt/media/image125.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7"/>
  </p:notesMasterIdLst>
  <p:handoutMasterIdLst>
    <p:handoutMasterId r:id="rId198"/>
  </p:handoutMasterIdLst>
  <p:sldIdLst>
    <p:sldId id="256" r:id="rId2"/>
    <p:sldId id="518" r:id="rId3"/>
    <p:sldId id="284" r:id="rId4"/>
    <p:sldId id="491" r:id="rId5"/>
    <p:sldId id="492" r:id="rId6"/>
    <p:sldId id="493" r:id="rId7"/>
    <p:sldId id="496" r:id="rId8"/>
    <p:sldId id="494" r:id="rId9"/>
    <p:sldId id="495" r:id="rId10"/>
    <p:sldId id="322" r:id="rId11"/>
    <p:sldId id="497" r:id="rId12"/>
    <p:sldId id="500" r:id="rId13"/>
    <p:sldId id="501" r:id="rId14"/>
    <p:sldId id="502" r:id="rId15"/>
    <p:sldId id="503" r:id="rId16"/>
    <p:sldId id="504" r:id="rId17"/>
    <p:sldId id="505" r:id="rId18"/>
    <p:sldId id="315" r:id="rId19"/>
    <p:sldId id="303" r:id="rId20"/>
    <p:sldId id="487" r:id="rId21"/>
    <p:sldId id="506" r:id="rId22"/>
    <p:sldId id="508" r:id="rId23"/>
    <p:sldId id="507" r:id="rId24"/>
    <p:sldId id="509" r:id="rId25"/>
    <p:sldId id="510" r:id="rId26"/>
    <p:sldId id="511" r:id="rId27"/>
    <p:sldId id="512" r:id="rId28"/>
    <p:sldId id="513" r:id="rId29"/>
    <p:sldId id="514" r:id="rId30"/>
    <p:sldId id="515" r:id="rId31"/>
    <p:sldId id="625" r:id="rId32"/>
    <p:sldId id="611" r:id="rId33"/>
    <p:sldId id="612" r:id="rId34"/>
    <p:sldId id="613" r:id="rId35"/>
    <p:sldId id="614" r:id="rId36"/>
    <p:sldId id="516" r:id="rId37"/>
    <p:sldId id="519" r:id="rId38"/>
    <p:sldId id="539" r:id="rId39"/>
    <p:sldId id="521" r:id="rId40"/>
    <p:sldId id="540" r:id="rId41"/>
    <p:sldId id="522" r:id="rId42"/>
    <p:sldId id="525" r:id="rId43"/>
    <p:sldId id="517" r:id="rId44"/>
    <p:sldId id="523" r:id="rId45"/>
    <p:sldId id="524" r:id="rId46"/>
    <p:sldId id="528" r:id="rId47"/>
    <p:sldId id="526" r:id="rId48"/>
    <p:sldId id="529" r:id="rId49"/>
    <p:sldId id="531" r:id="rId50"/>
    <p:sldId id="532" r:id="rId51"/>
    <p:sldId id="533" r:id="rId52"/>
    <p:sldId id="615" r:id="rId53"/>
    <p:sldId id="534" r:id="rId54"/>
    <p:sldId id="530" r:id="rId55"/>
    <p:sldId id="535" r:id="rId56"/>
    <p:sldId id="536" r:id="rId57"/>
    <p:sldId id="537" r:id="rId58"/>
    <p:sldId id="538" r:id="rId59"/>
    <p:sldId id="623" r:id="rId60"/>
    <p:sldId id="766" r:id="rId61"/>
    <p:sldId id="768" r:id="rId62"/>
    <p:sldId id="767" r:id="rId63"/>
    <p:sldId id="769" r:id="rId64"/>
    <p:sldId id="771" r:id="rId65"/>
    <p:sldId id="770" r:id="rId66"/>
    <p:sldId id="772" r:id="rId67"/>
    <p:sldId id="773" r:id="rId68"/>
    <p:sldId id="774" r:id="rId69"/>
    <p:sldId id="542" r:id="rId70"/>
    <p:sldId id="616" r:id="rId71"/>
    <p:sldId id="543" r:id="rId72"/>
    <p:sldId id="624" r:id="rId73"/>
    <p:sldId id="541" r:id="rId74"/>
    <p:sldId id="596" r:id="rId75"/>
    <p:sldId id="597" r:id="rId76"/>
    <p:sldId id="598" r:id="rId77"/>
    <p:sldId id="601" r:id="rId78"/>
    <p:sldId id="602" r:id="rId79"/>
    <p:sldId id="603" r:id="rId80"/>
    <p:sldId id="604" r:id="rId81"/>
    <p:sldId id="605" r:id="rId82"/>
    <p:sldId id="606" r:id="rId83"/>
    <p:sldId id="544" r:id="rId84"/>
    <p:sldId id="545" r:id="rId85"/>
    <p:sldId id="548" r:id="rId86"/>
    <p:sldId id="546" r:id="rId87"/>
    <p:sldId id="550" r:id="rId88"/>
    <p:sldId id="551" r:id="rId89"/>
    <p:sldId id="552" r:id="rId90"/>
    <p:sldId id="553" r:id="rId91"/>
    <p:sldId id="554" r:id="rId92"/>
    <p:sldId id="556" r:id="rId93"/>
    <p:sldId id="557" r:id="rId94"/>
    <p:sldId id="555" r:id="rId95"/>
    <p:sldId id="558" r:id="rId96"/>
    <p:sldId id="560" r:id="rId97"/>
    <p:sldId id="561" r:id="rId98"/>
    <p:sldId id="562" r:id="rId99"/>
    <p:sldId id="563" r:id="rId100"/>
    <p:sldId id="565" r:id="rId101"/>
    <p:sldId id="567" r:id="rId102"/>
    <p:sldId id="568" r:id="rId103"/>
    <p:sldId id="569" r:id="rId104"/>
    <p:sldId id="570" r:id="rId105"/>
    <p:sldId id="571" r:id="rId106"/>
    <p:sldId id="572" r:id="rId107"/>
    <p:sldId id="573" r:id="rId108"/>
    <p:sldId id="574" r:id="rId109"/>
    <p:sldId id="575" r:id="rId110"/>
    <p:sldId id="576" r:id="rId111"/>
    <p:sldId id="577" r:id="rId112"/>
    <p:sldId id="578" r:id="rId113"/>
    <p:sldId id="580" r:id="rId114"/>
    <p:sldId id="579" r:id="rId115"/>
    <p:sldId id="582" r:id="rId116"/>
    <p:sldId id="583" r:id="rId117"/>
    <p:sldId id="584" r:id="rId118"/>
    <p:sldId id="585" r:id="rId119"/>
    <p:sldId id="349" r:id="rId120"/>
    <p:sldId id="350" r:id="rId121"/>
    <p:sldId id="351" r:id="rId122"/>
    <p:sldId id="352" r:id="rId123"/>
    <p:sldId id="353" r:id="rId124"/>
    <p:sldId id="587" r:id="rId125"/>
    <p:sldId id="354" r:id="rId126"/>
    <p:sldId id="356" r:id="rId127"/>
    <p:sldId id="357" r:id="rId128"/>
    <p:sldId id="360" r:id="rId129"/>
    <p:sldId id="361" r:id="rId130"/>
    <p:sldId id="588" r:id="rId131"/>
    <p:sldId id="592" r:id="rId132"/>
    <p:sldId id="589" r:id="rId133"/>
    <p:sldId id="590" r:id="rId134"/>
    <p:sldId id="591" r:id="rId135"/>
    <p:sldId id="594" r:id="rId136"/>
    <p:sldId id="595" r:id="rId137"/>
    <p:sldId id="483" r:id="rId138"/>
    <p:sldId id="265" r:id="rId139"/>
    <p:sldId id="266" r:id="rId140"/>
    <p:sldId id="267" r:id="rId141"/>
    <p:sldId id="268" r:id="rId142"/>
    <p:sldId id="269" r:id="rId143"/>
    <p:sldId id="270" r:id="rId144"/>
    <p:sldId id="271" r:id="rId145"/>
    <p:sldId id="272" r:id="rId146"/>
    <p:sldId id="273" r:id="rId147"/>
    <p:sldId id="274" r:id="rId148"/>
    <p:sldId id="275" r:id="rId149"/>
    <p:sldId id="276" r:id="rId150"/>
    <p:sldId id="311" r:id="rId151"/>
    <p:sldId id="307" r:id="rId152"/>
    <p:sldId id="308" r:id="rId153"/>
    <p:sldId id="617" r:id="rId154"/>
    <p:sldId id="362" r:id="rId155"/>
    <p:sldId id="363" r:id="rId156"/>
    <p:sldId id="599" r:id="rId157"/>
    <p:sldId id="364" r:id="rId158"/>
    <p:sldId id="608" r:id="rId159"/>
    <p:sldId id="609" r:id="rId160"/>
    <p:sldId id="626" r:id="rId161"/>
    <p:sldId id="610" r:id="rId162"/>
    <p:sldId id="618" r:id="rId163"/>
    <p:sldId id="620" r:id="rId164"/>
    <p:sldId id="622" r:id="rId165"/>
    <p:sldId id="621" r:id="rId166"/>
    <p:sldId id="793" r:id="rId167"/>
    <p:sldId id="638" r:id="rId168"/>
    <p:sldId id="775" r:id="rId169"/>
    <p:sldId id="722" r:id="rId170"/>
    <p:sldId id="644" r:id="rId171"/>
    <p:sldId id="721" r:id="rId172"/>
    <p:sldId id="724" r:id="rId173"/>
    <p:sldId id="784" r:id="rId174"/>
    <p:sldId id="723" r:id="rId175"/>
    <p:sldId id="791" r:id="rId176"/>
    <p:sldId id="792" r:id="rId177"/>
    <p:sldId id="637" r:id="rId178"/>
    <p:sldId id="642" r:id="rId179"/>
    <p:sldId id="643" r:id="rId180"/>
    <p:sldId id="648" r:id="rId181"/>
    <p:sldId id="649" r:id="rId182"/>
    <p:sldId id="829" r:id="rId183"/>
    <p:sldId id="795" r:id="rId184"/>
    <p:sldId id="794" r:id="rId185"/>
    <p:sldId id="796" r:id="rId186"/>
    <p:sldId id="827" r:id="rId187"/>
    <p:sldId id="828" r:id="rId188"/>
    <p:sldId id="798" r:id="rId189"/>
    <p:sldId id="826" r:id="rId190"/>
    <p:sldId id="797" r:id="rId191"/>
    <p:sldId id="830" r:id="rId192"/>
    <p:sldId id="831" r:id="rId193"/>
    <p:sldId id="747" r:id="rId194"/>
    <p:sldId id="748" r:id="rId195"/>
    <p:sldId id="749" r:id="rId1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C00000"/>
    <a:srgbClr val="D24726"/>
    <a:srgbClr val="F2F2F2"/>
    <a:srgbClr val="404040"/>
    <a:srgbClr val="FF9B45"/>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89E9E9-9C8D-443A-8710-F265BD50A39E}" v="2" dt="2020-04-09T14:23:39.7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25" autoAdjust="0"/>
    <p:restoredTop sz="92112" autoAdjust="0"/>
  </p:normalViewPr>
  <p:slideViewPr>
    <p:cSldViewPr snapToGrid="0">
      <p:cViewPr varScale="1">
        <p:scale>
          <a:sx n="132" d="100"/>
          <a:sy n="132" d="100"/>
        </p:scale>
        <p:origin x="144" y="118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notesMaster" Target="notesMasters/notesMaster1.xml"/><Relationship Id="rId20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handoutMaster" Target="handoutMasters/handoutMaster1.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commentAuthors" Target="commentAuthors.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1/5/2021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162</a:t>
            </a:fld>
            <a:endParaRPr lang="en-US"/>
          </a:p>
        </p:txBody>
      </p:sp>
    </p:spTree>
    <p:extLst>
      <p:ext uri="{BB962C8B-B14F-4D97-AF65-F5344CB8AC3E}">
        <p14:creationId xmlns:p14="http://schemas.microsoft.com/office/powerpoint/2010/main" val="2938542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166</a:t>
            </a:fld>
            <a:endParaRPr lang="en-US"/>
          </a:p>
        </p:txBody>
      </p:sp>
    </p:spTree>
    <p:extLst>
      <p:ext uri="{BB962C8B-B14F-4D97-AF65-F5344CB8AC3E}">
        <p14:creationId xmlns:p14="http://schemas.microsoft.com/office/powerpoint/2010/main" val="2498261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171</a:t>
            </a:fld>
            <a:endParaRPr lang="en-US"/>
          </a:p>
        </p:txBody>
      </p:sp>
    </p:spTree>
    <p:extLst>
      <p:ext uri="{BB962C8B-B14F-4D97-AF65-F5344CB8AC3E}">
        <p14:creationId xmlns:p14="http://schemas.microsoft.com/office/powerpoint/2010/main" val="1486239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172</a:t>
            </a:fld>
            <a:endParaRPr lang="en-US"/>
          </a:p>
        </p:txBody>
      </p:sp>
    </p:spTree>
    <p:extLst>
      <p:ext uri="{BB962C8B-B14F-4D97-AF65-F5344CB8AC3E}">
        <p14:creationId xmlns:p14="http://schemas.microsoft.com/office/powerpoint/2010/main" val="205937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177</a:t>
            </a:fld>
            <a:endParaRPr lang="en-US"/>
          </a:p>
        </p:txBody>
      </p:sp>
    </p:spTree>
    <p:extLst>
      <p:ext uri="{BB962C8B-B14F-4D97-AF65-F5344CB8AC3E}">
        <p14:creationId xmlns:p14="http://schemas.microsoft.com/office/powerpoint/2010/main" val="2348501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180</a:t>
            </a:fld>
            <a:endParaRPr lang="en-US"/>
          </a:p>
        </p:txBody>
      </p:sp>
    </p:spTree>
    <p:extLst>
      <p:ext uri="{BB962C8B-B14F-4D97-AF65-F5344CB8AC3E}">
        <p14:creationId xmlns:p14="http://schemas.microsoft.com/office/powerpoint/2010/main" val="463200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181</a:t>
            </a:fld>
            <a:endParaRPr lang="en-US"/>
          </a:p>
        </p:txBody>
      </p:sp>
    </p:spTree>
    <p:extLst>
      <p:ext uri="{BB962C8B-B14F-4D97-AF65-F5344CB8AC3E}">
        <p14:creationId xmlns:p14="http://schemas.microsoft.com/office/powerpoint/2010/main" val="616869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182</a:t>
            </a:fld>
            <a:endParaRPr lang="en-US"/>
          </a:p>
        </p:txBody>
      </p:sp>
    </p:spTree>
    <p:extLst>
      <p:ext uri="{BB962C8B-B14F-4D97-AF65-F5344CB8AC3E}">
        <p14:creationId xmlns:p14="http://schemas.microsoft.com/office/powerpoint/2010/main" val="396837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185</a:t>
            </a:fld>
            <a:endParaRPr lang="en-US"/>
          </a:p>
        </p:txBody>
      </p:sp>
    </p:spTree>
    <p:extLst>
      <p:ext uri="{BB962C8B-B14F-4D97-AF65-F5344CB8AC3E}">
        <p14:creationId xmlns:p14="http://schemas.microsoft.com/office/powerpoint/2010/main" val="2045243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186</a:t>
            </a:fld>
            <a:endParaRPr lang="en-US"/>
          </a:p>
        </p:txBody>
      </p:sp>
    </p:spTree>
    <p:extLst>
      <p:ext uri="{BB962C8B-B14F-4D97-AF65-F5344CB8AC3E}">
        <p14:creationId xmlns:p14="http://schemas.microsoft.com/office/powerpoint/2010/main" val="2895643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476864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191</a:t>
            </a:fld>
            <a:endParaRPr lang="en-US"/>
          </a:p>
        </p:txBody>
      </p:sp>
    </p:spTree>
    <p:extLst>
      <p:ext uri="{BB962C8B-B14F-4D97-AF65-F5344CB8AC3E}">
        <p14:creationId xmlns:p14="http://schemas.microsoft.com/office/powerpoint/2010/main" val="105281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36</a:t>
            </a:fld>
            <a:endParaRPr lang="en-US"/>
          </a:p>
        </p:txBody>
      </p:sp>
    </p:spTree>
    <p:extLst>
      <p:ext uri="{BB962C8B-B14F-4D97-AF65-F5344CB8AC3E}">
        <p14:creationId xmlns:p14="http://schemas.microsoft.com/office/powerpoint/2010/main" val="232763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73</a:t>
            </a:fld>
            <a:endParaRPr lang="en-US"/>
          </a:p>
        </p:txBody>
      </p:sp>
    </p:spTree>
    <p:extLst>
      <p:ext uri="{BB962C8B-B14F-4D97-AF65-F5344CB8AC3E}">
        <p14:creationId xmlns:p14="http://schemas.microsoft.com/office/powerpoint/2010/main" val="301852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83</a:t>
            </a:fld>
            <a:endParaRPr lang="en-US"/>
          </a:p>
        </p:txBody>
      </p:sp>
    </p:spTree>
    <p:extLst>
      <p:ext uri="{BB962C8B-B14F-4D97-AF65-F5344CB8AC3E}">
        <p14:creationId xmlns:p14="http://schemas.microsoft.com/office/powerpoint/2010/main" val="2129805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116</a:t>
            </a:fld>
            <a:endParaRPr lang="en-US"/>
          </a:p>
        </p:txBody>
      </p:sp>
    </p:spTree>
    <p:extLst>
      <p:ext uri="{BB962C8B-B14F-4D97-AF65-F5344CB8AC3E}">
        <p14:creationId xmlns:p14="http://schemas.microsoft.com/office/powerpoint/2010/main" val="51973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148</a:t>
            </a:fld>
            <a:endParaRPr lang="en-US"/>
          </a:p>
        </p:txBody>
      </p:sp>
    </p:spTree>
    <p:extLst>
      <p:ext uri="{BB962C8B-B14F-4D97-AF65-F5344CB8AC3E}">
        <p14:creationId xmlns:p14="http://schemas.microsoft.com/office/powerpoint/2010/main" val="335494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158</a:t>
            </a:fld>
            <a:endParaRPr lang="en-US"/>
          </a:p>
        </p:txBody>
      </p:sp>
    </p:spTree>
    <p:extLst>
      <p:ext uri="{BB962C8B-B14F-4D97-AF65-F5344CB8AC3E}">
        <p14:creationId xmlns:p14="http://schemas.microsoft.com/office/powerpoint/2010/main" val="135521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1/5/2021</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66811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1/5/2021</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602873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11232961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1/5/2021</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package" Target="../embeddings/Microsoft_Excel_Worksheet12.xlsx"/><Relationship Id="rId1" Type="http://schemas.openxmlformats.org/officeDocument/2006/relationships/slideLayout" Target="../slideLayouts/slideLayout2.xml"/><Relationship Id="rId5" Type="http://schemas.openxmlformats.org/officeDocument/2006/relationships/image" Target="../media/image660.png"/></Relationships>
</file>

<file path=ppt/slides/_rels/slide10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package" Target="../embeddings/Microsoft_Excel_Worksheet13.xlsx"/><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0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package" Target="../embeddings/Microsoft_Excel_Worksheet14.xlsx"/><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0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en.wikipedia.org/wiki/File:Appalachian_Cove_forest_on_Baxter_Creek_Trail_in_Great_Smoky_Mountains_National_Park.jpg" TargetMode="External"/><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wiki.roadtoamber.com/arden" TargetMode="External"/><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photoeverywhere.co.uk/britain/snowdonia/slides/trees4509.htm" TargetMode="External"/><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desmos.com/calculator/fmhotfn3q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hyperlink" Target="https://stackoverflow.com/questions/1855884/determine-font-color-based-on-background-color"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hyperlink" Target="https://towardsdatascience.com/activation-functions-neural-networks-1cbd9f8d91d6" TargetMode="Externa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image" Target="../media/image97.png"/><Relationship Id="rId1" Type="http://schemas.openxmlformats.org/officeDocument/2006/relationships/slideLayout" Target="../slideLayouts/slideLayout4.xml"/><Relationship Id="rId6" Type="http://schemas.openxmlformats.org/officeDocument/2006/relationships/hyperlink" Target="https://www.desmos.com/calculator/jwjn5rwfy6" TargetMode="External"/><Relationship Id="rId5" Type="http://schemas.openxmlformats.org/officeDocument/2006/relationships/image" Target="../media/image100.png"/><Relationship Id="rId4" Type="http://schemas.openxmlformats.org/officeDocument/2006/relationships/image" Target="../media/image99.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3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hyperlink" Target="https://www.youtube.com/playlist?list=PLZHQObOWTQDPD3MizzM2xVFitgF8hE_ab" TargetMode="External"/><Relationship Id="rId1" Type="http://schemas.openxmlformats.org/officeDocument/2006/relationships/slideLayout" Target="../slideLayouts/slideLayout2.xml"/><Relationship Id="rId4" Type="http://schemas.openxmlformats.org/officeDocument/2006/relationships/image" Target="../media/image105.jpg"/></Relationships>
</file>

<file path=ppt/slides/_rels/slide132.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0.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870.png"/></Relationships>
</file>

<file path=ppt/slides/_rels/slide13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890.png"/><Relationship Id="rId7" Type="http://schemas.openxmlformats.org/officeDocument/2006/relationships/image" Target="../media/image930.png"/><Relationship Id="rId2" Type="http://schemas.openxmlformats.org/officeDocument/2006/relationships/hyperlink" Target="https://youtu.be/LyGKycYT2v0" TargetMode="Externa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10.png"/><Relationship Id="rId4" Type="http://schemas.openxmlformats.org/officeDocument/2006/relationships/image" Target="../media/image900.png"/></Relationships>
</file>

<file path=ppt/slides/_rels/slide13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5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arxiv.org/abs/1811.11553" TargetMode="Externa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157.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image" Target="../media/image104.jpg"/><Relationship Id="rId7" Type="http://schemas.openxmlformats.org/officeDocument/2006/relationships/image" Target="../media/image117.jpg"/><Relationship Id="rId2" Type="http://schemas.openxmlformats.org/officeDocument/2006/relationships/hyperlink" Target="https://www.youtube.com/playlist?list=PLZHQObOWTQDNU6R1_67000Dx_ZCJB-3pi" TargetMode="External"/><Relationship Id="rId1" Type="http://schemas.openxmlformats.org/officeDocument/2006/relationships/slideLayout" Target="../slideLayouts/slideLayout5.xml"/><Relationship Id="rId6" Type="http://schemas.openxmlformats.org/officeDocument/2006/relationships/hyperlink" Target="https://learning.oreilly.com/library/view/grokking-deep-learning/9781617293702/" TargetMode="External"/><Relationship Id="rId11" Type="http://schemas.openxmlformats.org/officeDocument/2006/relationships/image" Target="../media/image121.jpg"/><Relationship Id="rId5" Type="http://schemas.openxmlformats.org/officeDocument/2006/relationships/image" Target="../media/image116.jpg"/><Relationship Id="rId10" Type="http://schemas.openxmlformats.org/officeDocument/2006/relationships/image" Target="../media/image120.svg"/><Relationship Id="rId4" Type="http://schemas.openxmlformats.org/officeDocument/2006/relationships/hyperlink" Target="https://www.amazon.com/Make-Your-Own-Neural-Network/dp/1530826608/ref=sr_1_1?keywords=make+your+own+neural+network&amp;qid=1555178151&amp;s=gateway&amp;sr=8-1" TargetMode="External"/><Relationship Id="rId9" Type="http://schemas.openxmlformats.org/officeDocument/2006/relationships/image" Target="../media/image119.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desmos.com/calculator/fvrnuhw0hy"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2.xml"/><Relationship Id="rId5" Type="http://schemas.openxmlformats.org/officeDocument/2006/relationships/image" Target="../media/image125.jpg"/><Relationship Id="rId4" Type="http://schemas.openxmlformats.org/officeDocument/2006/relationships/image" Target="../media/image124.jpg"/></Relationships>
</file>

<file path=ppt/slides/_rels/slide16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hyperlink" Target="https://www.desmos.com/calculator/canygmx67n" TargetMode="External"/><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090.png"/></Relationships>
</file>

<file path=ppt/slides/_rels/slide1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inyurl.com/y2qmhfsr"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hyperlink" Target="https://tinyurl.com/y6r7qjrp" TargetMode="External"/><Relationship Id="rId1" Type="http://schemas.openxmlformats.org/officeDocument/2006/relationships/slideLayout" Target="../slideLayouts/slideLayout2.xml"/><Relationship Id="rId4" Type="http://schemas.openxmlformats.org/officeDocument/2006/relationships/hyperlink" Target="http://en.wikipedia.org/wiki/File:Oak-forest-norris-tn1.jpg" TargetMode="Externa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package" Target="../embeddings/Microsoft_Excel_Worksheet.xlsx"/><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33.sv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8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01.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39.png"/><Relationship Id="rId4" Type="http://schemas.openxmlformats.org/officeDocument/2006/relationships/image" Target="../media/image14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desmos.com/calculator/wmwfolbvdk"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cmeksxk5rk"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46.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47.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48.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4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youtu.be/4UNkQcBrLaQ" TargetMode="External"/><Relationship Id="rId2" Type="http://schemas.openxmlformats.org/officeDocument/2006/relationships/hyperlink" Target="https://youtu.be/AAW7WRFBKdw"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tinyurl.com/y6r7qjrp" TargetMode="Externa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package" Target="../embeddings/Microsoft_Excel_Worksheet1.xlsx"/><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www.math.usu.edu/~symanzik/teaching/2009_stat6560/RDataAndScripts/sharif_abbass_project1_challenger.csv" TargetMode="External"/><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package" Target="../embeddings/Microsoft_Excel_Worksheet2.xlsx"/></Relationships>
</file>

<file path=ppt/slides/_rels/slide61.xml.rels><?xml version="1.0" encoding="UTF-8" standalone="yes"?>
<Relationships xmlns="http://schemas.openxmlformats.org/package/2006/relationships"><Relationship Id="rId3" Type="http://schemas.openxmlformats.org/officeDocument/2006/relationships/hyperlink" Target="http://www.math.usu.edu/~symanzik/teaching/2009_stat6560/RDataAndScripts/sharif_abbass_project1_challenger.csv" TargetMode="External"/><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package" Target="../embeddings/Microsoft_Excel_Worksheet3.xlsx"/></Relationships>
</file>

<file path=ppt/slides/_rels/slide6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63.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66.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STS-61-A" TargetMode="External"/><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priorprobability.com/2013/12/22/bayes-again/" TargetMode="External"/><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package" Target="../embeddings/Microsoft_Excel_Worksheet8.xlsx"/><Relationship Id="rId1" Type="http://schemas.openxmlformats.org/officeDocument/2006/relationships/slideLayout" Target="../slideLayouts/slideLayout2.xml"/><Relationship Id="rId5" Type="http://schemas.openxmlformats.org/officeDocument/2006/relationships/hyperlink" Target="http://simharry3.deviantart.com/art/forked-lightning-237648254" TargetMode="External"/><Relationship Id="rId4" Type="http://schemas.openxmlformats.org/officeDocument/2006/relationships/image" Target="../media/image72.jpg"/></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package" Target="../embeddings/Microsoft_Excel_Worksheet10.xlsx"/><Relationship Id="rId1" Type="http://schemas.openxmlformats.org/officeDocument/2006/relationships/slideLayout" Target="../slideLayouts/slideLayout2.xml"/><Relationship Id="rId5" Type="http://schemas.openxmlformats.org/officeDocument/2006/relationships/image" Target="../media/image640.png"/></Relationships>
</file>

<file path=ppt/slides/_rels/slide9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package" Target="../embeddings/Microsoft_Excel_Worksheet11.xlsx"/><Relationship Id="rId1" Type="http://schemas.openxmlformats.org/officeDocument/2006/relationships/slideLayout" Target="../slideLayouts/slideLayout2.xml"/><Relationship Id="rId5" Type="http://schemas.openxmlformats.org/officeDocument/2006/relationships/image" Target="../media/image6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Machine Learning from Scratch</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Hacking ML without Libraries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a:t>
            </a:r>
            <a:br>
              <a:rPr lang="en-US" sz="4400" dirty="0">
                <a:solidFill>
                  <a:schemeClr val="bg1"/>
                </a:solidFill>
              </a:rPr>
            </a:br>
            <a:r>
              <a:rPr lang="en-US" sz="4400" dirty="0">
                <a:solidFill>
                  <a:schemeClr val="bg1"/>
                </a:solidFill>
              </a:rPr>
              <a:t>Linear Regression and K-Means Clustering</a:t>
            </a:r>
          </a:p>
        </p:txBody>
      </p:sp>
    </p:spTree>
    <p:extLst>
      <p:ext uri="{BB962C8B-B14F-4D97-AF65-F5344CB8AC3E}">
        <p14:creationId xmlns:p14="http://schemas.microsoft.com/office/powerpoint/2010/main" val="11765503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Weighing Gini Impurities</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258800202"/>
              </p:ext>
            </p:extLst>
          </p:nvPr>
        </p:nvGraphicFramePr>
        <p:xfrm>
          <a:off x="6448679" y="1435608"/>
          <a:ext cx="5203825" cy="1304925"/>
        </p:xfrm>
        <a:graphic>
          <a:graphicData uri="http://schemas.openxmlformats.org/presentationml/2006/ole">
            <mc:AlternateContent xmlns:mc="http://schemas.openxmlformats.org/markup-compatibility/2006">
              <mc:Choice xmlns:v="urn:schemas-microsoft-com:vml" Requires="v">
                <p:oleObj name="Worksheet" r:id="rId2" imgW="4424254" imgH="1109701" progId="Excel.Sheet.12">
                  <p:embed/>
                </p:oleObj>
              </mc:Choice>
              <mc:Fallback>
                <p:oleObj name="Worksheet" r:id="rId2"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3"/>
                      <a:stretch>
                        <a:fillRect/>
                      </a:stretch>
                    </p:blipFill>
                    <p:spPr>
                      <a:xfrm>
                        <a:off x="6448679" y="1435608"/>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5" y="1435608"/>
                <a:ext cx="5866683" cy="504049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To calculate the entire impurity of using the </a:t>
                </a:r>
                <a:r>
                  <a:rPr lang="en-US" b="1" i="1" dirty="0"/>
                  <a:t>RAIN</a:t>
                </a:r>
                <a:r>
                  <a:rPr lang="en-US" dirty="0"/>
                  <a:t> property for a split, we weight these two impurities together. </a:t>
                </a:r>
              </a:p>
              <a:p>
                <a14:m>
                  <m:oMath xmlns:m="http://schemas.openxmlformats.org/officeDocument/2006/math">
                    <m:r>
                      <a:rPr lang="en-US" b="0" i="1" smtClean="0">
                        <a:latin typeface="Cambria Math" panose="02040503050406030204" pitchFamily="18" charset="0"/>
                      </a:rPr>
                      <m:t>0 </m:t>
                    </m:r>
                    <m:f>
                      <m:fPr>
                        <m:ctrlPr>
                          <a:rPr lang="en-US" i="1" smtClean="0">
                            <a:latin typeface="Cambria Math" panose="02040503050406030204" pitchFamily="18" charset="0"/>
                          </a:rPr>
                        </m:ctrlPr>
                      </m:fPr>
                      <m:num>
                        <m:r>
                          <a:rPr lang="en-US" b="0" i="1" smtClean="0">
                            <a:latin typeface="Cambria Math" panose="02040503050406030204" pitchFamily="18" charset="0"/>
                          </a:rPr>
                          <m:t>0+16</m:t>
                        </m:r>
                      </m:num>
                      <m:den>
                        <m:r>
                          <a:rPr lang="en-US" b="0" i="1" smtClean="0">
                            <a:latin typeface="Cambria Math" panose="02040503050406030204" pitchFamily="18" charset="0"/>
                          </a:rPr>
                          <m:t>0+16+14+20</m:t>
                        </m:r>
                      </m:den>
                    </m:f>
                    <m:r>
                      <a:rPr lang="en-US" b="0" i="1" smtClean="0">
                        <a:latin typeface="Cambria Math" panose="02040503050406030204" pitchFamily="18" charset="0"/>
                      </a:rPr>
                      <m:t>+0.484429</m:t>
                    </m:r>
                    <m:f>
                      <m:fPr>
                        <m:ctrlPr>
                          <a:rPr lang="en-US" i="1">
                            <a:latin typeface="Cambria Math" panose="02040503050406030204" pitchFamily="18" charset="0"/>
                          </a:rPr>
                        </m:ctrlPr>
                      </m:fPr>
                      <m:num>
                        <m:r>
                          <a:rPr lang="en-US" b="0" i="1" smtClean="0">
                            <a:latin typeface="Cambria Math" panose="02040503050406030204" pitchFamily="18" charset="0"/>
                          </a:rPr>
                          <m:t>14+20</m:t>
                        </m:r>
                      </m:num>
                      <m:den>
                        <m:r>
                          <a:rPr lang="en-US" b="0" i="1" smtClean="0">
                            <a:latin typeface="Cambria Math" panose="02040503050406030204" pitchFamily="18" charset="0"/>
                          </a:rPr>
                          <m:t>0+</m:t>
                        </m:r>
                        <m:r>
                          <a:rPr lang="en-US" i="1">
                            <a:latin typeface="Cambria Math" panose="02040503050406030204" pitchFamily="18" charset="0"/>
                          </a:rPr>
                          <m:t>16+14+20</m:t>
                        </m:r>
                      </m:den>
                    </m:f>
                    <m:r>
                      <a:rPr lang="en-US" b="0" i="1" smtClean="0">
                        <a:latin typeface="Cambria Math" panose="02040503050406030204" pitchFamily="18" charset="0"/>
                      </a:rPr>
                      <m:t>= .32941172</m:t>
                    </m:r>
                  </m:oMath>
                </a14:m>
                <a:r>
                  <a:rPr lang="en-US" dirty="0"/>
                  <a:t> </a:t>
                </a:r>
              </a:p>
              <a:p>
                <a:r>
                  <a:rPr lang="en-US" dirty="0"/>
                  <a:t>This is known as the </a:t>
                </a:r>
                <a:r>
                  <a:rPr lang="en-US" b="1" dirty="0">
                    <a:solidFill>
                      <a:srgbClr val="FF0000"/>
                    </a:solidFill>
                  </a:rPr>
                  <a:t>weighted average Gini impurity</a:t>
                </a:r>
                <a:r>
                  <a:rPr lang="en-US" dirty="0"/>
                  <a:t>, and it can be used as a measure of quality for splitting with that property. </a:t>
                </a:r>
                <a:r>
                  <a:rPr lang="en-US" i="1" dirty="0"/>
                  <a:t>Lowest impurity is best!</a:t>
                </a:r>
              </a:p>
              <a:p>
                <a:r>
                  <a:rPr lang="en-US" dirty="0"/>
                  <a:t>At every step we choose the property that provides the least weighted average Gini impurity.</a:t>
                </a:r>
              </a:p>
              <a:p>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5" y="1435608"/>
                <a:ext cx="5866683" cy="5040496"/>
              </a:xfrm>
              <a:prstGeom prst="rect">
                <a:avLst/>
              </a:prstGeom>
              <a:blipFill>
                <a:blip r:embed="rId5"/>
                <a:stretch>
                  <a:fillRect l="-831"/>
                </a:stretch>
              </a:blipFill>
            </p:spPr>
            <p:txBody>
              <a:bodyPr/>
              <a:lstStyle/>
              <a:p>
                <a:r>
                  <a:rPr lang="en-US">
                    <a:noFill/>
                  </a:rPr>
                  <a:t> </a:t>
                </a:r>
              </a:p>
            </p:txBody>
          </p:sp>
        </mc:Fallback>
      </mc:AlternateContent>
    </p:spTree>
    <p:extLst>
      <p:ext uri="{BB962C8B-B14F-4D97-AF65-F5344CB8AC3E}">
        <p14:creationId xmlns:p14="http://schemas.microsoft.com/office/powerpoint/2010/main" val="11549995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0D3A-2F71-4AB6-938E-56DA75F34990}"/>
              </a:ext>
            </a:extLst>
          </p:cNvPr>
          <p:cNvSpPr>
            <a:spLocks noGrp="1"/>
          </p:cNvSpPr>
          <p:nvPr>
            <p:ph type="title"/>
          </p:nvPr>
        </p:nvSpPr>
        <p:spPr/>
        <p:txBody>
          <a:bodyPr/>
          <a:lstStyle/>
          <a:p>
            <a:r>
              <a:rPr lang="en-US" dirty="0"/>
              <a:t>Building a Decision Tree with GINI </a:t>
            </a:r>
          </a:p>
        </p:txBody>
      </p:sp>
      <p:sp>
        <p:nvSpPr>
          <p:cNvPr id="17" name="Content Placeholder 16">
            <a:extLst>
              <a:ext uri="{FF2B5EF4-FFF2-40B4-BE49-F238E27FC236}">
                <a16:creationId xmlns:a16="http://schemas.microsoft.com/office/drawing/2014/main" id="{5B0C5B63-8738-48C1-8605-26AEB33A1D54}"/>
              </a:ext>
            </a:extLst>
          </p:cNvPr>
          <p:cNvSpPr>
            <a:spLocks noGrp="1"/>
          </p:cNvSpPr>
          <p:nvPr>
            <p:ph sz="quarter" idx="10"/>
          </p:nvPr>
        </p:nvSpPr>
        <p:spPr>
          <a:xfrm>
            <a:off x="539496" y="1435608"/>
            <a:ext cx="4173181" cy="4859253"/>
          </a:xfrm>
        </p:spPr>
        <p:txBody>
          <a:bodyPr>
            <a:normAutofit/>
          </a:bodyPr>
          <a:lstStyle/>
          <a:p>
            <a:r>
              <a:rPr lang="en-US" dirty="0"/>
              <a:t>At each decision, we choose the next property with the best GINI impurity and split on it</a:t>
            </a:r>
          </a:p>
          <a:p>
            <a:r>
              <a:rPr lang="en-US" dirty="0"/>
              <a:t>EXAMPLE: After </a:t>
            </a:r>
            <a:r>
              <a:rPr lang="en-US" b="1" i="1" dirty="0"/>
              <a:t>RAIN, </a:t>
            </a:r>
            <a:r>
              <a:rPr lang="en-US" dirty="0"/>
              <a:t>the property </a:t>
            </a:r>
            <a:r>
              <a:rPr lang="en-US" b="1" i="1" dirty="0"/>
              <a:t>TEMPERATURE</a:t>
            </a:r>
            <a:r>
              <a:rPr lang="en-US" dirty="0"/>
              <a:t> has the next best GINI for those 34 items on the “NO” side. </a:t>
            </a:r>
          </a:p>
          <a:p>
            <a:r>
              <a:rPr lang="en-US" b="1" dirty="0"/>
              <a:t>When the next property’s weighted GINI is inferior to the previous GINI, we stop the branch there. </a:t>
            </a:r>
          </a:p>
          <a:p>
            <a:endParaRPr lang="en-US" dirty="0"/>
          </a:p>
        </p:txBody>
      </p:sp>
      <p:pic>
        <p:nvPicPr>
          <p:cNvPr id="30" name="Picture 29">
            <a:extLst>
              <a:ext uri="{FF2B5EF4-FFF2-40B4-BE49-F238E27FC236}">
                <a16:creationId xmlns:a16="http://schemas.microsoft.com/office/drawing/2014/main" id="{0B2B2349-066C-4B13-8488-231611BED2B6}"/>
              </a:ext>
            </a:extLst>
          </p:cNvPr>
          <p:cNvPicPr>
            <a:picLocks noChangeAspect="1"/>
          </p:cNvPicPr>
          <p:nvPr/>
        </p:nvPicPr>
        <p:blipFill>
          <a:blip r:embed="rId2"/>
          <a:stretch>
            <a:fillRect/>
          </a:stretch>
        </p:blipFill>
        <p:spPr>
          <a:xfrm>
            <a:off x="4956048" y="1488362"/>
            <a:ext cx="6877119" cy="4806499"/>
          </a:xfrm>
          <a:prstGeom prst="rect">
            <a:avLst/>
          </a:prstGeom>
        </p:spPr>
      </p:pic>
    </p:spTree>
    <p:extLst>
      <p:ext uri="{BB962C8B-B14F-4D97-AF65-F5344CB8AC3E}">
        <p14:creationId xmlns:p14="http://schemas.microsoft.com/office/powerpoint/2010/main" val="19701977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7583778" cy="4885448"/>
          </a:xfrm>
        </p:spPr>
        <p:txBody>
          <a:bodyPr>
            <a:normAutofit/>
          </a:bodyPr>
          <a:lstStyle/>
          <a:p>
            <a:r>
              <a:rPr lang="en-US" dirty="0"/>
              <a:t>Once you got the GINI and weighted GINI down, implementing a decision tree becomes relatively simple.</a:t>
            </a:r>
          </a:p>
          <a:p>
            <a:r>
              <a:rPr lang="en-US" dirty="0"/>
              <a:t>The goal always is to do a split that reduces the GINI impurity until it cannot be reduced anymore. </a:t>
            </a:r>
          </a:p>
          <a:p>
            <a:r>
              <a:rPr lang="en-US" dirty="0"/>
              <a:t>The only remaining question is how to split on continuous variables, which is not as straightforward as binary (true/false) or discrete (dog/cat/bird) variables. </a:t>
            </a:r>
          </a:p>
          <a:p>
            <a:r>
              <a:rPr lang="en-US" dirty="0"/>
              <a:t>Observe the following temperatures on the right. Any guesses on what is the best way to find the optimal split? </a:t>
            </a:r>
          </a:p>
          <a:p>
            <a:endParaRPr lang="en-US" dirty="0"/>
          </a:p>
          <a:p>
            <a:endParaRPr lang="en-US" dirty="0"/>
          </a:p>
        </p:txBody>
      </p:sp>
      <p:graphicFrame>
        <p:nvGraphicFramePr>
          <p:cNvPr id="5" name="Object 4">
            <a:extLst>
              <a:ext uri="{FF2B5EF4-FFF2-40B4-BE49-F238E27FC236}">
                <a16:creationId xmlns:a16="http://schemas.microsoft.com/office/drawing/2014/main" id="{FD112AF0-D859-4899-8C2E-D1BE18E15963}"/>
              </a:ext>
            </a:extLst>
          </p:cNvPr>
          <p:cNvGraphicFramePr>
            <a:graphicFrameLocks noChangeAspect="1"/>
          </p:cNvGraphicFramePr>
          <p:nvPr>
            <p:extLst>
              <p:ext uri="{D42A27DB-BD31-4B8C-83A1-F6EECF244321}">
                <p14:modId xmlns:p14="http://schemas.microsoft.com/office/powerpoint/2010/main" val="1649805039"/>
              </p:ext>
            </p:extLst>
          </p:nvPr>
        </p:nvGraphicFramePr>
        <p:xfrm>
          <a:off x="9630144" y="1616665"/>
          <a:ext cx="1239838" cy="2125663"/>
        </p:xfrm>
        <a:graphic>
          <a:graphicData uri="http://schemas.openxmlformats.org/presentationml/2006/ole">
            <mc:AlternateContent xmlns:mc="http://schemas.openxmlformats.org/markup-compatibility/2006">
              <mc:Choice xmlns:v="urn:schemas-microsoft-com:vml" Requires="v">
                <p:oleObj name="Worksheet" r:id="rId2" imgW="895439" imgH="1533559" progId="Excel.Sheet.12">
                  <p:embed/>
                </p:oleObj>
              </mc:Choice>
              <mc:Fallback>
                <p:oleObj name="Worksheet" r:id="rId2" imgW="895439" imgH="1533559" progId="Excel.Sheet.12">
                  <p:embed/>
                  <p:pic>
                    <p:nvPicPr>
                      <p:cNvPr id="5" name="Object 4">
                        <a:extLst>
                          <a:ext uri="{FF2B5EF4-FFF2-40B4-BE49-F238E27FC236}">
                            <a16:creationId xmlns:a16="http://schemas.microsoft.com/office/drawing/2014/main" id="{FD112AF0-D859-4899-8C2E-D1BE18E15963}"/>
                          </a:ext>
                        </a:extLst>
                      </p:cNvPr>
                      <p:cNvPicPr/>
                      <p:nvPr/>
                    </p:nvPicPr>
                    <p:blipFill>
                      <a:blip r:embed="rId3"/>
                      <a:stretch>
                        <a:fillRect/>
                      </a:stretch>
                    </p:blipFill>
                    <p:spPr>
                      <a:xfrm>
                        <a:off x="9630144" y="1616665"/>
                        <a:ext cx="1239838" cy="212566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D3B37CBE-28B8-4E0E-B2A1-3A12118AF7DC}"/>
              </a:ext>
            </a:extLst>
          </p:cNvPr>
          <p:cNvPicPr>
            <a:picLocks noChangeAspect="1"/>
          </p:cNvPicPr>
          <p:nvPr/>
        </p:nvPicPr>
        <p:blipFill>
          <a:blip r:embed="rId4"/>
          <a:stretch>
            <a:fillRect/>
          </a:stretch>
        </p:blipFill>
        <p:spPr>
          <a:xfrm>
            <a:off x="8838922" y="4199861"/>
            <a:ext cx="2913747" cy="854407"/>
          </a:xfrm>
          <a:prstGeom prst="rect">
            <a:avLst/>
          </a:prstGeom>
        </p:spPr>
      </p:pic>
    </p:spTree>
    <p:extLst>
      <p:ext uri="{BB962C8B-B14F-4D97-AF65-F5344CB8AC3E}">
        <p14:creationId xmlns:p14="http://schemas.microsoft.com/office/powerpoint/2010/main" val="42539881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5871937" cy="4885448"/>
          </a:xfrm>
        </p:spPr>
        <p:txBody>
          <a:bodyPr>
            <a:normAutofit/>
          </a:bodyPr>
          <a:lstStyle/>
          <a:p>
            <a:r>
              <a:rPr lang="en-US" dirty="0"/>
              <a:t>Continuous variables extend the GINI concept further. </a:t>
            </a:r>
          </a:p>
          <a:p>
            <a:r>
              <a:rPr lang="en-US" dirty="0"/>
              <a:t>When you evaluate a continuous variable for its GINI, first sort the data for that variable then produce the rolling 2-value averages, each of which is a candidate for the split value. </a:t>
            </a:r>
          </a:p>
          <a:p>
            <a:r>
              <a:rPr lang="en-US" dirty="0"/>
              <a:t>Then choose the 2-value average that produces the best GINI impurity that splits on that value, which for the Temperature node we saw previously was 78.5. </a:t>
            </a:r>
          </a:p>
          <a:p>
            <a:endParaRPr lang="en-US" dirty="0"/>
          </a:p>
        </p:txBody>
      </p:sp>
      <p:graphicFrame>
        <p:nvGraphicFramePr>
          <p:cNvPr id="5" name="Object 4">
            <a:extLst>
              <a:ext uri="{FF2B5EF4-FFF2-40B4-BE49-F238E27FC236}">
                <a16:creationId xmlns:a16="http://schemas.microsoft.com/office/drawing/2014/main" id="{16CA9789-D6D6-46AA-8A4E-54B5809811A4}"/>
              </a:ext>
            </a:extLst>
          </p:cNvPr>
          <p:cNvGraphicFramePr>
            <a:graphicFrameLocks noChangeAspect="1"/>
          </p:cNvGraphicFramePr>
          <p:nvPr>
            <p:extLst>
              <p:ext uri="{D42A27DB-BD31-4B8C-83A1-F6EECF244321}">
                <p14:modId xmlns:p14="http://schemas.microsoft.com/office/powerpoint/2010/main" val="1111889240"/>
              </p:ext>
            </p:extLst>
          </p:nvPr>
        </p:nvGraphicFramePr>
        <p:xfrm>
          <a:off x="7516813" y="1333500"/>
          <a:ext cx="3398837" cy="2012950"/>
        </p:xfrm>
        <a:graphic>
          <a:graphicData uri="http://schemas.openxmlformats.org/presentationml/2006/ole">
            <mc:AlternateContent xmlns:mc="http://schemas.openxmlformats.org/markup-compatibility/2006">
              <mc:Choice xmlns:v="urn:schemas-microsoft-com:vml" Requires="v">
                <p:oleObj name="Worksheet" r:id="rId2" imgW="2452685" imgH="1452654" progId="Excel.Sheet.12">
                  <p:embed/>
                </p:oleObj>
              </mc:Choice>
              <mc:Fallback>
                <p:oleObj name="Worksheet" r:id="rId2" imgW="2452685" imgH="1452654" progId="Excel.Sheet.12">
                  <p:embed/>
                  <p:pic>
                    <p:nvPicPr>
                      <p:cNvPr id="5" name="Object 4">
                        <a:extLst>
                          <a:ext uri="{FF2B5EF4-FFF2-40B4-BE49-F238E27FC236}">
                            <a16:creationId xmlns:a16="http://schemas.microsoft.com/office/drawing/2014/main" id="{16CA9789-D6D6-46AA-8A4E-54B5809811A4}"/>
                          </a:ext>
                        </a:extLst>
                      </p:cNvPr>
                      <p:cNvPicPr/>
                      <p:nvPr/>
                    </p:nvPicPr>
                    <p:blipFill>
                      <a:blip r:embed="rId3"/>
                      <a:stretch>
                        <a:fillRect/>
                      </a:stretch>
                    </p:blipFill>
                    <p:spPr>
                      <a:xfrm>
                        <a:off x="7516813" y="1333500"/>
                        <a:ext cx="3398837" cy="201295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7E771419-7564-4952-9B49-7C48E485412B}"/>
              </a:ext>
            </a:extLst>
          </p:cNvPr>
          <p:cNvPicPr>
            <a:picLocks noChangeAspect="1"/>
          </p:cNvPicPr>
          <p:nvPr/>
        </p:nvPicPr>
        <p:blipFill>
          <a:blip r:embed="rId4"/>
          <a:stretch>
            <a:fillRect/>
          </a:stretch>
        </p:blipFill>
        <p:spPr>
          <a:xfrm>
            <a:off x="7516814" y="4024424"/>
            <a:ext cx="3181350" cy="932877"/>
          </a:xfrm>
          <a:prstGeom prst="rect">
            <a:avLst/>
          </a:prstGeom>
        </p:spPr>
      </p:pic>
    </p:spTree>
    <p:extLst>
      <p:ext uri="{BB962C8B-B14F-4D97-AF65-F5344CB8AC3E}">
        <p14:creationId xmlns:p14="http://schemas.microsoft.com/office/powerpoint/2010/main" val="26585518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B785-6DC6-476B-AC69-C123194FE167}"/>
              </a:ext>
            </a:extLst>
          </p:cNvPr>
          <p:cNvSpPr>
            <a:spLocks noGrp="1"/>
          </p:cNvSpPr>
          <p:nvPr>
            <p:ph type="title"/>
          </p:nvPr>
        </p:nvSpPr>
        <p:spPr/>
        <p:txBody>
          <a:bodyPr/>
          <a:lstStyle/>
          <a:p>
            <a:r>
              <a:rPr lang="en-US" dirty="0"/>
              <a:t>Hands On: Decision Trees</a:t>
            </a:r>
          </a:p>
        </p:txBody>
      </p:sp>
      <p:pic>
        <p:nvPicPr>
          <p:cNvPr id="5" name="Picture 4">
            <a:extLst>
              <a:ext uri="{FF2B5EF4-FFF2-40B4-BE49-F238E27FC236}">
                <a16:creationId xmlns:a16="http://schemas.microsoft.com/office/drawing/2014/main" id="{B9FAF3F0-5F31-47D9-8CBC-6BC86B2E9A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611316" y="1958365"/>
            <a:ext cx="7171591" cy="388461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955570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D268-E0E9-4338-8589-F333B2EDCD0E}"/>
              </a:ext>
            </a:extLst>
          </p:cNvPr>
          <p:cNvSpPr>
            <a:spLocks noGrp="1"/>
          </p:cNvSpPr>
          <p:nvPr>
            <p:ph type="title"/>
          </p:nvPr>
        </p:nvSpPr>
        <p:spPr/>
        <p:txBody>
          <a:bodyPr/>
          <a:lstStyle/>
          <a:p>
            <a:r>
              <a:rPr lang="en-US" dirty="0"/>
              <a:t>Decision Trees and Overfitting</a:t>
            </a:r>
          </a:p>
        </p:txBody>
      </p:sp>
      <p:sp>
        <p:nvSpPr>
          <p:cNvPr id="3" name="Content Placeholder 2">
            <a:extLst>
              <a:ext uri="{FF2B5EF4-FFF2-40B4-BE49-F238E27FC236}">
                <a16:creationId xmlns:a16="http://schemas.microsoft.com/office/drawing/2014/main" id="{43C975E1-BED7-438C-B0A1-902B1B5A8014}"/>
              </a:ext>
            </a:extLst>
          </p:cNvPr>
          <p:cNvSpPr>
            <a:spLocks noGrp="1"/>
          </p:cNvSpPr>
          <p:nvPr>
            <p:ph sz="quarter" idx="10"/>
          </p:nvPr>
        </p:nvSpPr>
        <p:spPr>
          <a:xfrm>
            <a:off x="539495" y="1435608"/>
            <a:ext cx="6877119" cy="4974336"/>
          </a:xfrm>
        </p:spPr>
        <p:txBody>
          <a:bodyPr>
            <a:normAutofit/>
          </a:bodyPr>
          <a:lstStyle/>
          <a:p>
            <a:r>
              <a:rPr lang="en-US" dirty="0"/>
              <a:t>Decision trees work well, so much they are notorious for overfitting. </a:t>
            </a:r>
          </a:p>
          <a:p>
            <a:r>
              <a:rPr lang="en-US" b="1" dirty="0">
                <a:solidFill>
                  <a:srgbClr val="FF0000"/>
                </a:solidFill>
              </a:rPr>
              <a:t>Overfitting</a:t>
            </a:r>
            <a:r>
              <a:rPr lang="en-US" dirty="0"/>
              <a:t> again means the model fits to the training data too exactly, and therefore becomes unreliable for predicting new data. </a:t>
            </a:r>
          </a:p>
          <a:p>
            <a:r>
              <a:rPr lang="en-US" dirty="0"/>
              <a:t>One way to adapt decision trees to not overfit is to utilize random forests, which generates hundreds of decision trees with randomly sampled data and features. </a:t>
            </a:r>
          </a:p>
          <a:p>
            <a:r>
              <a:rPr lang="en-US" dirty="0"/>
              <a:t>This forces the model to use different subsets of data and properties, and therefore not overfit to the data set. </a:t>
            </a:r>
          </a:p>
          <a:p>
            <a:endParaRPr lang="en-US" dirty="0"/>
          </a:p>
          <a:p>
            <a:endParaRPr lang="en-US" dirty="0"/>
          </a:p>
        </p:txBody>
      </p:sp>
      <p:pic>
        <p:nvPicPr>
          <p:cNvPr id="7" name="Picture 6">
            <a:extLst>
              <a:ext uri="{FF2B5EF4-FFF2-40B4-BE49-F238E27FC236}">
                <a16:creationId xmlns:a16="http://schemas.microsoft.com/office/drawing/2014/main" id="{4971D6B9-0618-45B0-B7AC-3988ADE70C73}"/>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105457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fontScale="85000" lnSpcReduction="10000"/>
          </a:bodyPr>
          <a:lstStyle/>
          <a:p>
            <a:r>
              <a:rPr lang="en-US" b="1" dirty="0">
                <a:solidFill>
                  <a:srgbClr val="FF0000"/>
                </a:solidFill>
              </a:rPr>
              <a:t>Random Forests </a:t>
            </a:r>
            <a:r>
              <a:rPr lang="en-US" dirty="0"/>
              <a:t>are a machine learning technique that generates hundreds of decision trees, where each one builds off partial random data and properties, rather than all the data. </a:t>
            </a:r>
          </a:p>
          <a:p>
            <a:pPr marL="285750" indent="-285750">
              <a:buFont typeface="Arial" panose="020B0604020202020204" pitchFamily="34" charset="0"/>
              <a:buChar char="•"/>
            </a:pPr>
            <a:r>
              <a:rPr lang="en-US" dirty="0"/>
              <a:t>Typically each decision tree will train with only 2/3 of the randomly sampled data, which is known as </a:t>
            </a:r>
            <a:r>
              <a:rPr lang="en-US" b="1" dirty="0">
                <a:solidFill>
                  <a:srgbClr val="FF0000"/>
                </a:solidFill>
              </a:rPr>
              <a:t>bootstrapping</a:t>
            </a:r>
            <a:r>
              <a:rPr lang="en-US" dirty="0"/>
              <a:t>. </a:t>
            </a:r>
          </a:p>
          <a:p>
            <a:pPr marL="285750" indent="-285750">
              <a:buFont typeface="Arial" panose="020B0604020202020204" pitchFamily="34" charset="0"/>
              <a:buChar char="•"/>
            </a:pPr>
            <a:r>
              <a:rPr lang="en-US" dirty="0"/>
              <a:t>You should also only consider a subset of variables when evaluating each node, forcing your decision tree to utilize other variables. </a:t>
            </a:r>
          </a:p>
          <a:p>
            <a:pPr marL="285750" indent="-285750">
              <a:buFont typeface="Arial" panose="020B0604020202020204" pitchFamily="34" charset="0"/>
              <a:buChar char="•"/>
            </a:pPr>
            <a:r>
              <a:rPr lang="en-US" dirty="0"/>
              <a:t>You can use the other 1/3 of the data (known as the </a:t>
            </a:r>
            <a:r>
              <a:rPr lang="en-US" b="1" dirty="0">
                <a:solidFill>
                  <a:srgbClr val="FF0000"/>
                </a:solidFill>
              </a:rPr>
              <a:t>“out-of-bag” data</a:t>
            </a:r>
            <a:r>
              <a:rPr lang="en-US" dirty="0"/>
              <a:t>) as the test data to evaluate prediction performance.</a:t>
            </a:r>
          </a:p>
          <a:p>
            <a:r>
              <a:rPr lang="en-US" dirty="0"/>
              <a:t>With these hundreds of decision trees built, you then have each tree “vote” on a prediction. The prediction with the highest votes wins. 	</a:t>
            </a:r>
          </a:p>
          <a:p>
            <a:pPr marL="285750" indent="-285750">
              <a:buFont typeface="Arial" panose="020B0604020202020204" pitchFamily="34" charset="0"/>
              <a:buChar char="•"/>
            </a:pPr>
            <a:endParaRPr lang="en-US" dirty="0"/>
          </a:p>
        </p:txBody>
      </p:sp>
      <p:pic>
        <p:nvPicPr>
          <p:cNvPr id="4" name="Picture 3" descr="A tree in a forest&#10;&#10;Description automatically generated">
            <a:extLst>
              <a:ext uri="{FF2B5EF4-FFF2-40B4-BE49-F238E27FC236}">
                <a16:creationId xmlns:a16="http://schemas.microsoft.com/office/drawing/2014/main" id="{CC5660D4-E86B-482F-8515-1067402DEBE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01271" y="1435607"/>
            <a:ext cx="4027966" cy="3020975"/>
          </a:xfrm>
          <a:prstGeom prst="rect">
            <a:avLst/>
          </a:prstGeom>
        </p:spPr>
      </p:pic>
    </p:spTree>
    <p:extLst>
      <p:ext uri="{BB962C8B-B14F-4D97-AF65-F5344CB8AC3E}">
        <p14:creationId xmlns:p14="http://schemas.microsoft.com/office/powerpoint/2010/main" val="2821783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Fine-Tuning Random Forests</a:t>
            </a:r>
          </a:p>
        </p:txBody>
      </p:sp>
      <p:pic>
        <p:nvPicPr>
          <p:cNvPr id="5" name="Content Placeholder 4" descr="A tree in a forest&#10;&#10;Description automatically generated">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29608" y="1462973"/>
            <a:ext cx="4315246" cy="2880427"/>
          </a:xfrm>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Because each decision tree in a random forest uses only 2/3 of the data for training, you can use the other 1/3 as test data. </a:t>
            </a:r>
          </a:p>
          <a:p>
            <a:r>
              <a:rPr lang="en-US" dirty="0"/>
              <a:t>You can choose the number of variables that yields the best accuracy on that test data. </a:t>
            </a:r>
          </a:p>
          <a:p>
            <a:r>
              <a:rPr lang="en-US" dirty="0"/>
              <a:t>For this exercise, I’m just going to randomly sample 2-3 properties for each node and call it a day.</a:t>
            </a:r>
          </a:p>
          <a:p>
            <a:r>
              <a:rPr lang="en-US" dirty="0"/>
              <a:t> </a:t>
            </a:r>
          </a:p>
        </p:txBody>
      </p:sp>
    </p:spTree>
    <p:extLst>
      <p:ext uri="{BB962C8B-B14F-4D97-AF65-F5344CB8AC3E}">
        <p14:creationId xmlns:p14="http://schemas.microsoft.com/office/powerpoint/2010/main" val="15907782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09ED-DC86-4303-AE5D-C5072337A85E}"/>
              </a:ext>
            </a:extLst>
          </p:cNvPr>
          <p:cNvSpPr>
            <a:spLocks noGrp="1"/>
          </p:cNvSpPr>
          <p:nvPr>
            <p:ph type="title"/>
          </p:nvPr>
        </p:nvSpPr>
        <p:spPr/>
        <p:txBody>
          <a:bodyPr/>
          <a:lstStyle/>
          <a:p>
            <a:r>
              <a:rPr lang="en-US" dirty="0"/>
              <a:t>Hands-On: Random Forests</a:t>
            </a:r>
          </a:p>
        </p:txBody>
      </p:sp>
      <p:pic>
        <p:nvPicPr>
          <p:cNvPr id="5" name="Picture 4">
            <a:extLst>
              <a:ext uri="{FF2B5EF4-FFF2-40B4-BE49-F238E27FC236}">
                <a16:creationId xmlns:a16="http://schemas.microsoft.com/office/drawing/2014/main" id="{998FE28F-3C19-4016-8F63-68D811FD02F6}"/>
              </a:ext>
            </a:extLst>
          </p:cNvPr>
          <p:cNvPicPr>
            <a:picLocks noChangeAspect="1"/>
          </p:cNvPicPr>
          <p:nvPr/>
        </p:nvPicPr>
        <p:blipFill>
          <a:blip r:embed="rId2"/>
          <a:stretch>
            <a:fillRect/>
          </a:stretch>
        </p:blipFill>
        <p:spPr>
          <a:xfrm>
            <a:off x="2543602" y="1701210"/>
            <a:ext cx="6980763" cy="444972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44123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Going Forward</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lnSpcReduction="10000"/>
          </a:bodyPr>
          <a:lstStyle/>
          <a:p>
            <a:r>
              <a:rPr lang="en-US" dirty="0"/>
              <a:t>Decision trees and random forests are a powerful and flexible tool in machine learning, and together work quite well for a lot of problems. </a:t>
            </a:r>
          </a:p>
          <a:p>
            <a:r>
              <a:rPr lang="en-US" dirty="0"/>
              <a:t>Decision trees can also be adapted to do regression with regression trees and enhanced with techniques like gradient boosting. </a:t>
            </a:r>
          </a:p>
          <a:p>
            <a:r>
              <a:rPr lang="en-US" dirty="0"/>
              <a:t>If I were to take one machine learning algorithm with me, it would be decision trees and all of its variants. </a:t>
            </a:r>
          </a:p>
          <a:p>
            <a:endParaRPr lang="en-US" dirty="0"/>
          </a:p>
          <a:p>
            <a:r>
              <a:rPr lang="en-US" dirty="0"/>
              <a:t>	</a:t>
            </a:r>
          </a:p>
          <a:p>
            <a:pPr marL="285750" indent="-285750">
              <a:buFont typeface="Arial" panose="020B0604020202020204" pitchFamily="34" charset="0"/>
              <a:buChar char="•"/>
            </a:pPr>
            <a:endParaRPr lang="en-US" dirty="0"/>
          </a:p>
        </p:txBody>
      </p:sp>
      <p:pic>
        <p:nvPicPr>
          <p:cNvPr id="6" name="Picture 5" descr="A tree in a forest&#10;&#10;Description automatically generated">
            <a:extLst>
              <a:ext uri="{FF2B5EF4-FFF2-40B4-BE49-F238E27FC236}">
                <a16:creationId xmlns:a16="http://schemas.microsoft.com/office/drawing/2014/main" id="{4F3125A7-4CFF-487F-95EA-5B0B9613589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95610" y="1435607"/>
            <a:ext cx="3269511" cy="4359348"/>
          </a:xfrm>
          <a:prstGeom prst="rect">
            <a:avLst/>
          </a:prstGeom>
        </p:spPr>
      </p:pic>
      <p:sp>
        <p:nvSpPr>
          <p:cNvPr id="7" name="TextBox 6">
            <a:extLst>
              <a:ext uri="{FF2B5EF4-FFF2-40B4-BE49-F238E27FC236}">
                <a16:creationId xmlns:a16="http://schemas.microsoft.com/office/drawing/2014/main" id="{E7B58801-E131-4BF0-B889-ADBE13A23842}"/>
              </a:ext>
            </a:extLst>
          </p:cNvPr>
          <p:cNvSpPr txBox="1"/>
          <p:nvPr/>
        </p:nvSpPr>
        <p:spPr>
          <a:xfrm>
            <a:off x="3524250" y="6858000"/>
            <a:ext cx="5143500" cy="230832"/>
          </a:xfrm>
          <a:prstGeom prst="rect">
            <a:avLst/>
          </a:prstGeom>
        </p:spPr>
        <p:txBody>
          <a:bodyPr vert="horz" wrap="square" lIns="91440" tIns="45720" rIns="91440" bIns="45720" rtlCol="0">
            <a:spAutoFit/>
          </a:bodyPr>
          <a:lstStyle/>
          <a:p>
            <a:r>
              <a:rPr lang="en-US" sz="900">
                <a:hlinkClick r:id="rId3" tooltip="http://photoeverywhere.co.uk/britain/snowdonia/slides/trees4509.htm"/>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1750753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199189"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In practicality, machine learning is often about two tasks: regression and classification.</a:t>
            </a:r>
          </a:p>
          <a:p>
            <a:pPr>
              <a:spcAft>
                <a:spcPts val="2000"/>
              </a:spcAft>
            </a:pPr>
            <a:r>
              <a:rPr lang="en-US" dirty="0">
                <a:latin typeface="Segoe UI" panose="020B0502040204020203" pitchFamily="34" charset="0"/>
                <a:cs typeface="Segoe UI" panose="020B0502040204020203" pitchFamily="34" charset="0"/>
              </a:rPr>
              <a:t>Let’s start with regression, particularly the simplest one called </a:t>
            </a:r>
            <a:r>
              <a:rPr lang="en-US" dirty="0">
                <a:solidFill>
                  <a:srgbClr val="D24726"/>
                </a:solidFill>
                <a:latin typeface="Segoe UI Semibold" panose="020B0702040204020203" pitchFamily="34" charset="0"/>
                <a:cs typeface="Segoe UI Semibold" panose="020B0702040204020203" pitchFamily="34" charset="0"/>
              </a:rPr>
              <a:t>linear regression</a:t>
            </a:r>
            <a:r>
              <a:rPr lang="en-US" dirty="0">
                <a:latin typeface="Segoe UI" panose="020B0502040204020203" pitchFamily="34" charset="0"/>
                <a:cs typeface="Segoe UI" panose="020B0502040204020203" pitchFamily="34" charset="0"/>
              </a:rPr>
              <a:t> which finds the best fit straight line through some points. </a:t>
            </a:r>
          </a:p>
          <a:p>
            <a:pPr>
              <a:spcAft>
                <a:spcPts val="2000"/>
              </a:spcAft>
            </a:pPr>
            <a:r>
              <a:rPr lang="en-US" dirty="0">
                <a:latin typeface="Segoe UI" panose="020B0502040204020203" pitchFamily="34" charset="0"/>
                <a:cs typeface="Segoe UI" panose="020B0502040204020203" pitchFamily="34" charset="0"/>
              </a:rPr>
              <a:t>Here is a simple 2-dimensional plot of two variables, where x is independent and y is dependent.</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Independent variables </a:t>
            </a:r>
            <a:r>
              <a:rPr lang="en-US" dirty="0">
                <a:latin typeface="Segoe UI" panose="020B0502040204020203" pitchFamily="34" charset="0"/>
                <a:cs typeface="Segoe UI" panose="020B0502040204020203" pitchFamily="34" charset="0"/>
              </a:rPr>
              <a:t>are observed values that will serve as inputs into a function. </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Dependent variables </a:t>
            </a:r>
            <a:r>
              <a:rPr lang="en-US" dirty="0">
                <a:latin typeface="Segoe UI" panose="020B0502040204020203" pitchFamily="34" charset="0"/>
                <a:cs typeface="Segoe UI" panose="020B0502040204020203" pitchFamily="34" charset="0"/>
              </a:rPr>
              <a:t>are the outputted variables derived off the independent variables.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3"/>
              </a:rPr>
              <a:t>https://www.desmos.com/calculator/fmhotfn3qm</a:t>
            </a:r>
            <a:endParaRPr lang="en-US" sz="1400" dirty="0"/>
          </a:p>
          <a:p>
            <a:endParaRPr lang="en-US" sz="1400" dirty="0"/>
          </a:p>
        </p:txBody>
      </p:sp>
    </p:spTree>
    <p:extLst>
      <p:ext uri="{BB962C8B-B14F-4D97-AF65-F5344CB8AC3E}">
        <p14:creationId xmlns:p14="http://schemas.microsoft.com/office/powerpoint/2010/main" val="38630013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pic>
        <p:nvPicPr>
          <p:cNvPr id="4" name="Picture 3"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291657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sp>
        <p:nvSpPr>
          <p:cNvPr id="4" name="Oval 3">
            <a:extLst>
              <a:ext uri="{FF2B5EF4-FFF2-40B4-BE49-F238E27FC236}">
                <a16:creationId xmlns:a16="http://schemas.microsoft.com/office/drawing/2014/main" id="{5EC2C7E7-EF98-4A82-92B1-E8DB7D1D6BB0}"/>
              </a:ext>
            </a:extLst>
          </p:cNvPr>
          <p:cNvSpPr/>
          <p:nvPr/>
        </p:nvSpPr>
        <p:spPr>
          <a:xfrm>
            <a:off x="382772" y="2817628"/>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ee in a forest&#10;&#10;Description automatically generated">
            <a:extLst>
              <a:ext uri="{FF2B5EF4-FFF2-40B4-BE49-F238E27FC236}">
                <a16:creationId xmlns:a16="http://schemas.microsoft.com/office/drawing/2014/main" id="{B46CA549-5781-4C86-8717-F53C7EB9740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
        <p:nvSpPr>
          <p:cNvPr id="6" name="TextBox 5">
            <a:extLst>
              <a:ext uri="{FF2B5EF4-FFF2-40B4-BE49-F238E27FC236}">
                <a16:creationId xmlns:a16="http://schemas.microsoft.com/office/drawing/2014/main" id="{E3DD0B4D-F3F8-4D1A-A7F2-D31018FFFF72}"/>
              </a:ext>
            </a:extLst>
          </p:cNvPr>
          <p:cNvSpPr txBox="1"/>
          <p:nvPr/>
        </p:nvSpPr>
        <p:spPr>
          <a:xfrm>
            <a:off x="1818167" y="3476847"/>
            <a:ext cx="48006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Decision trees are so effective at fitting to data that they often overfit. Random forests and other techniques can be used to prevent overfitting</a:t>
            </a:r>
          </a:p>
        </p:txBody>
      </p:sp>
    </p:spTree>
    <p:extLst>
      <p:ext uri="{BB962C8B-B14F-4D97-AF65-F5344CB8AC3E}">
        <p14:creationId xmlns:p14="http://schemas.microsoft.com/office/powerpoint/2010/main" val="15874549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pic>
        <p:nvPicPr>
          <p:cNvPr id="5" name="Picture 4" descr="A close up of a plant&#10;&#10;Description automatically generated">
            <a:extLst>
              <a:ext uri="{FF2B5EF4-FFF2-40B4-BE49-F238E27FC236}">
                <a16:creationId xmlns:a16="http://schemas.microsoft.com/office/drawing/2014/main" id="{11F4AD28-02BA-4899-BC76-233D59FD7D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12363355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sp>
        <p:nvSpPr>
          <p:cNvPr id="4" name="Oval 3">
            <a:extLst>
              <a:ext uri="{FF2B5EF4-FFF2-40B4-BE49-F238E27FC236}">
                <a16:creationId xmlns:a16="http://schemas.microsoft.com/office/drawing/2014/main" id="{64A33EAD-529D-4CC8-80B9-B1F5909DE373}"/>
              </a:ext>
            </a:extLst>
          </p:cNvPr>
          <p:cNvSpPr/>
          <p:nvPr/>
        </p:nvSpPr>
        <p:spPr>
          <a:xfrm>
            <a:off x="340242" y="2727252"/>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C4797C-2CFE-4915-B513-3FE84D6CE0F4}"/>
              </a:ext>
            </a:extLst>
          </p:cNvPr>
          <p:cNvSpPr txBox="1"/>
          <p:nvPr/>
        </p:nvSpPr>
        <p:spPr>
          <a:xfrm>
            <a:off x="2020186" y="2806996"/>
            <a:ext cx="4800600" cy="914400"/>
          </a:xfrm>
          <a:prstGeom prst="rect">
            <a:avLst/>
          </a:prstGeom>
        </p:spPr>
        <p:txBody>
          <a:bodyPr vert="horz" wrap="square" lIns="91440" tIns="45720" rIns="91440" bIns="45720" rtlCol="0">
            <a:normAutofit/>
          </a:bodyPr>
          <a:lstStyle/>
          <a:p>
            <a:pPr algn="l">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4957B1-90D9-4D79-85F6-111F94D53379}"/>
                  </a:ext>
                </a:extLst>
              </p:cNvPr>
              <p:cNvSpPr txBox="1"/>
              <p:nvPr/>
            </p:nvSpPr>
            <p:spPr>
              <a:xfrm>
                <a:off x="850605" y="2687380"/>
                <a:ext cx="4800600" cy="914400"/>
              </a:xfrm>
              <a:prstGeom prst="rect">
                <a:avLst/>
              </a:prstGeom>
            </p:spPr>
            <p:txBody>
              <a:bodyPr vert="horz" wrap="square" lIns="91440" tIns="45720" rIns="91440" bIns="45720" rtlCol="0">
                <a:normAutofit fontScale="92500"/>
              </a:bodyPr>
              <a:lstStyle/>
              <a:p>
                <a:pPr>
                  <a:spcAft>
                    <a:spcPts val="2000"/>
                  </a:spcAft>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cs typeface="Segoe UI" panose="020B0502040204020203" pitchFamily="34" charset="0"/>
                        </a:rPr>
                        <m:t>1 −</m:t>
                      </m:r>
                      <m:sSup>
                        <m:sSupPr>
                          <m:ctrlPr>
                            <a:rPr lang="en-US" sz="1600" b="0" i="1" smtClean="0">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i="1">
                                      <a:solidFill>
                                        <a:srgbClr val="FF0000"/>
                                      </a:solidFill>
                                      <a:latin typeface="Cambria Math" panose="02040503050406030204" pitchFamily="18" charset="0"/>
                                      <a:cs typeface="Segoe UI" panose="020B0502040204020203" pitchFamily="34" charset="0"/>
                                    </a:rPr>
                                    <m:t>44</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b="0" i="1" smtClean="0">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m:t>
                      </m:r>
                      <m:sSup>
                        <m:sSupPr>
                          <m:ctrlPr>
                            <a:rPr lang="en-US" sz="1600" i="1">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b="0" i="1" smtClean="0">
                                      <a:solidFill>
                                        <a:srgbClr val="FF0000"/>
                                      </a:solidFill>
                                      <a:latin typeface="Cambria Math" panose="02040503050406030204" pitchFamily="18" charset="0"/>
                                      <a:cs typeface="Segoe UI" panose="020B0502040204020203" pitchFamily="34" charset="0"/>
                                    </a:rPr>
                                    <m:t>56</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i="1">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 .4928</m:t>
                      </m:r>
                    </m:oMath>
                  </m:oMathPara>
                </a14:m>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D64957B1-90D9-4D79-85F6-111F94D53379}"/>
                  </a:ext>
                </a:extLst>
              </p:cNvPr>
              <p:cNvSpPr txBox="1">
                <a:spLocks noRot="1" noChangeAspect="1" noMove="1" noResize="1" noEditPoints="1" noAdjustHandles="1" noChangeArrowheads="1" noChangeShapeType="1" noTextEdit="1"/>
              </p:cNvSpPr>
              <p:nvPr/>
            </p:nvSpPr>
            <p:spPr>
              <a:xfrm>
                <a:off x="850605" y="2687380"/>
                <a:ext cx="4800600" cy="914400"/>
              </a:xfrm>
              <a:prstGeom prst="rect">
                <a:avLst/>
              </a:prstGeom>
              <a:blipFill>
                <a:blip r:embed="rId2"/>
                <a:stretch>
                  <a:fillRect/>
                </a:stretch>
              </a:blipFill>
            </p:spPr>
            <p:txBody>
              <a:bodyPr/>
              <a:lstStyle/>
              <a:p>
                <a:r>
                  <a:rPr lang="en-US">
                    <a:noFill/>
                  </a:rPr>
                  <a:t> </a:t>
                </a:r>
              </a:p>
            </p:txBody>
          </p:sp>
        </mc:Fallback>
      </mc:AlternateContent>
      <p:pic>
        <p:nvPicPr>
          <p:cNvPr id="7" name="Picture 6" descr="A close up of a plant&#10;&#10;Description automatically generated">
            <a:extLst>
              <a:ext uri="{FF2B5EF4-FFF2-40B4-BE49-F238E27FC236}">
                <a16:creationId xmlns:a16="http://schemas.microsoft.com/office/drawing/2014/main" id="{5A9AB0BC-BCD5-4AE5-B622-B98537075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40613773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using post-beer stomach 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Tree>
    <p:extLst>
      <p:ext uri="{BB962C8B-B14F-4D97-AF65-F5344CB8AC3E}">
        <p14:creationId xmlns:p14="http://schemas.microsoft.com/office/powerpoint/2010/main" val="40644321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a:t>
            </a:r>
            <a:r>
              <a:rPr lang="en-US"/>
              <a:t>using post-beer stomach </a:t>
            </a:r>
            <a:r>
              <a:rPr lang="en-US" dirty="0"/>
              <a:t>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
        <p:nvSpPr>
          <p:cNvPr id="6" name="Oval 5">
            <a:extLst>
              <a:ext uri="{FF2B5EF4-FFF2-40B4-BE49-F238E27FC236}">
                <a16:creationId xmlns:a16="http://schemas.microsoft.com/office/drawing/2014/main" id="{41FABB77-18A0-45A4-8D51-05BA4DA2368D}"/>
              </a:ext>
            </a:extLst>
          </p:cNvPr>
          <p:cNvSpPr/>
          <p:nvPr/>
        </p:nvSpPr>
        <p:spPr>
          <a:xfrm>
            <a:off x="1297172" y="5007936"/>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91B6AE-0002-4DA6-B2F9-68FC65DE81B7}"/>
                  </a:ext>
                </a:extLst>
              </p:cNvPr>
              <p:cNvSpPr txBox="1"/>
              <p:nvPr/>
            </p:nvSpPr>
            <p:spPr>
              <a:xfrm>
                <a:off x="1584224" y="5767206"/>
                <a:ext cx="7453449" cy="1458575"/>
              </a:xfrm>
              <a:prstGeom prst="rect">
                <a:avLst/>
              </a:prstGeom>
            </p:spPr>
            <p:txBody>
              <a:bodyPr vert="horz" wrap="square" lIns="91440" tIns="45720" rIns="91440" bIns="45720" rtlCol="0">
                <a:normAutofit/>
              </a:bodyPr>
              <a:lstStyle/>
              <a:p>
                <a:pPr>
                  <a:spcAft>
                    <a:spcPts val="2000"/>
                  </a:spcAft>
                </a:pPr>
                <a:r>
                  <a:rPr lang="en-US" sz="2000" b="0" dirty="0">
                    <a:solidFill>
                      <a:srgbClr val="FF0000"/>
                    </a:solidFill>
                    <a:cs typeface="Segoe UI" panose="020B0502040204020203" pitchFamily="34" charset="0"/>
                  </a:rPr>
                  <a:t>(</a:t>
                </a:r>
                <a14:m>
                  <m:oMath xmlns:m="http://schemas.openxmlformats.org/officeDocument/2006/math">
                    <m:f>
                      <m:fPr>
                        <m:ctrlPr>
                          <a:rPr lang="en-US" sz="2000" b="0" i="1" smtClean="0">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45</m:t>
                        </m:r>
                      </m:num>
                      <m:den>
                        <m:r>
                          <a:rPr lang="en-US" sz="2000" b="0" i="1" smtClean="0">
                            <a:solidFill>
                              <a:srgbClr val="FF0000"/>
                            </a:solidFill>
                            <a:latin typeface="Cambria Math" panose="02040503050406030204" pitchFamily="18" charset="0"/>
                            <a:cs typeface="Segoe UI" panose="020B0502040204020203" pitchFamily="34" charset="0"/>
                          </a:rPr>
                          <m:t>100</m:t>
                        </m:r>
                      </m:den>
                    </m:f>
                    <m:r>
                      <a:rPr lang="en-US" sz="2000" b="0" i="1" smtClean="0">
                        <a:solidFill>
                          <a:srgbClr val="FF0000"/>
                        </a:solidFill>
                        <a:latin typeface="Cambria Math" panose="02040503050406030204" pitchFamily="18" charset="0"/>
                        <a:cs typeface="Segoe UI" panose="020B0502040204020203" pitchFamily="34" charset="0"/>
                      </a:rPr>
                      <m:t>)</m:t>
                    </m:r>
                    <m:d>
                      <m:dPr>
                        <m:ctrlPr>
                          <a:rPr lang="en-US" sz="2000" b="0" i="1" smtClean="0">
                            <a:solidFill>
                              <a:srgbClr val="FF0000"/>
                            </a:solidFill>
                            <a:latin typeface="Cambria Math" panose="02040503050406030204" pitchFamily="18" charset="0"/>
                            <a:cs typeface="Segoe UI" panose="020B0502040204020203" pitchFamily="34" charset="0"/>
                          </a:rPr>
                        </m:ctrlPr>
                      </m:dPr>
                      <m:e>
                        <m:r>
                          <a:rPr lang="en-US" sz="2000" b="0" i="1" smtClean="0">
                            <a:solidFill>
                              <a:srgbClr val="FF0000"/>
                            </a:solidFill>
                            <a:latin typeface="Cambria Math" panose="02040503050406030204" pitchFamily="18" charset="0"/>
                            <a:cs typeface="Segoe UI" panose="020B0502040204020203" pitchFamily="34" charset="0"/>
                          </a:rPr>
                          <m:t>1 −</m:t>
                        </m:r>
                        <m:sSup>
                          <m:sSupPr>
                            <m:ctrlPr>
                              <a:rPr lang="en-US" sz="2000" b="0" i="1" smtClean="0">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37</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b="0" i="1" smtClean="0">
                                <a:solidFill>
                                  <a:srgbClr val="FF0000"/>
                                </a:solidFill>
                                <a:latin typeface="Cambria Math" panose="02040503050406030204" pitchFamily="18" charset="0"/>
                                <a:cs typeface="Segoe UI" panose="020B0502040204020203" pitchFamily="34" charset="0"/>
                              </a:rPr>
                              <m:t>2</m:t>
                            </m:r>
                          </m:sup>
                        </m:sSup>
                        <m:r>
                          <a:rPr lang="en-US" sz="2000" b="0" i="1" smtClean="0">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i="1">
                                <a:solidFill>
                                  <a:srgbClr val="FF0000"/>
                                </a:solidFill>
                                <a:latin typeface="Cambria Math" panose="02040503050406030204" pitchFamily="18" charset="0"/>
                                <a:cs typeface="Segoe UI" panose="020B0502040204020203" pitchFamily="34" charset="0"/>
                              </a:rPr>
                              <m:t>2</m:t>
                            </m:r>
                          </m:sup>
                        </m:sSup>
                      </m:e>
                    </m:d>
                  </m:oMath>
                </a14:m>
                <a:r>
                  <a:rPr lang="en-US" sz="2000" dirty="0">
                    <a:solidFill>
                      <a:srgbClr val="FF0000"/>
                    </a:solidFill>
                    <a:latin typeface="Segoe UI" panose="020B0502040204020203" pitchFamily="34" charset="0"/>
                    <a:cs typeface="Segoe UI" panose="020B0502040204020203" pitchFamily="34" charset="0"/>
                  </a:rPr>
                  <a:t>+ </a:t>
                </a:r>
                <a:r>
                  <a:rPr lang="en-US" sz="2000" dirty="0">
                    <a:solidFill>
                      <a:srgbClr val="FF0000"/>
                    </a:solidFill>
                    <a:cs typeface="Segoe UI" panose="020B0502040204020203" pitchFamily="34" charset="0"/>
                  </a:rPr>
                  <a:t>(</a:t>
                </a:r>
                <a14:m>
                  <m:oMath xmlns:m="http://schemas.openxmlformats.org/officeDocument/2006/math">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55</m:t>
                        </m:r>
                      </m:num>
                      <m:den>
                        <m:r>
                          <a:rPr lang="en-US" sz="2000" i="1">
                            <a:solidFill>
                              <a:srgbClr val="FF0000"/>
                            </a:solidFill>
                            <a:latin typeface="Cambria Math" panose="02040503050406030204" pitchFamily="18" charset="0"/>
                            <a:cs typeface="Segoe UI" panose="020B0502040204020203" pitchFamily="34" charset="0"/>
                          </a:rPr>
                          <m:t>100</m:t>
                        </m:r>
                      </m:den>
                    </m:f>
                    <m:r>
                      <a:rPr lang="en-US" sz="2000" i="1">
                        <a:solidFill>
                          <a:srgbClr val="FF0000"/>
                        </a:solidFill>
                        <a:latin typeface="Cambria Math" panose="02040503050406030204" pitchFamily="18" charset="0"/>
                        <a:cs typeface="Segoe UI" panose="020B0502040204020203" pitchFamily="34" charset="0"/>
                      </a:rPr>
                      <m:t>)</m:t>
                    </m:r>
                    <m:d>
                      <m:dPr>
                        <m:ctrlPr>
                          <a:rPr lang="en-US" sz="2000" i="1">
                            <a:solidFill>
                              <a:srgbClr val="FF0000"/>
                            </a:solidFill>
                            <a:latin typeface="Cambria Math" panose="02040503050406030204" pitchFamily="18" charset="0"/>
                            <a:cs typeface="Segoe UI" panose="020B0502040204020203" pitchFamily="34" charset="0"/>
                          </a:rPr>
                        </m:ctrlPr>
                      </m:dPr>
                      <m:e>
                        <m:r>
                          <a:rPr lang="en-US" sz="2000" i="1">
                            <a:solidFill>
                              <a:srgbClr val="FF0000"/>
                            </a:solidFill>
                            <a:latin typeface="Cambria Math" panose="02040503050406030204" pitchFamily="18" charset="0"/>
                            <a:cs typeface="Segoe UI" panose="020B0502040204020203" pitchFamily="34" charset="0"/>
                          </a:rPr>
                          <m:t>1 −</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7</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r>
                          <a:rPr lang="en-US" sz="2000" i="1">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m:t>
                                    </m:r>
                                    <m:r>
                                      <a:rPr lang="en-US" sz="2000" i="1">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e>
                    </m:d>
                    <m:r>
                      <a:rPr lang="en-US" sz="2000" b="0" i="1" smtClean="0">
                        <a:solidFill>
                          <a:srgbClr val="FF0000"/>
                        </a:solidFill>
                        <a:latin typeface="Cambria Math" panose="02040503050406030204" pitchFamily="18" charset="0"/>
                        <a:cs typeface="Segoe UI" panose="020B0502040204020203" pitchFamily="34" charset="0"/>
                      </a:rPr>
                      <m:t>= .2537</m:t>
                    </m:r>
                  </m:oMath>
                </a14:m>
                <a:endParaRPr lang="en-US" sz="2000" dirty="0">
                  <a:solidFill>
                    <a:srgbClr val="FF0000"/>
                  </a:solidFill>
                  <a:latin typeface="Segoe UI" panose="020B0502040204020203" pitchFamily="34" charset="0"/>
                  <a:cs typeface="Segoe UI" panose="020B0502040204020203" pitchFamily="34" charset="0"/>
                </a:endParaRPr>
              </a:p>
              <a:p>
                <a:pPr>
                  <a:spcAft>
                    <a:spcPts val="2000"/>
                  </a:spcAft>
                </a:pPr>
                <a:endParaRPr lang="en-US" sz="2000" dirty="0">
                  <a:solidFill>
                    <a:srgbClr val="FF0000"/>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F491B6AE-0002-4DA6-B2F9-68FC65DE81B7}"/>
                  </a:ext>
                </a:extLst>
              </p:cNvPr>
              <p:cNvSpPr txBox="1">
                <a:spLocks noRot="1" noChangeAspect="1" noMove="1" noResize="1" noEditPoints="1" noAdjustHandles="1" noChangeArrowheads="1" noChangeShapeType="1" noTextEdit="1"/>
              </p:cNvSpPr>
              <p:nvPr/>
            </p:nvSpPr>
            <p:spPr>
              <a:xfrm>
                <a:off x="1584224" y="5767206"/>
                <a:ext cx="7453449" cy="1458575"/>
              </a:xfrm>
              <a:prstGeom prst="rect">
                <a:avLst/>
              </a:prstGeom>
              <a:blipFill>
                <a:blip r:embed="rId3"/>
                <a:stretch>
                  <a:fillRect l="-899"/>
                </a:stretch>
              </a:blipFill>
            </p:spPr>
            <p:txBody>
              <a:bodyPr/>
              <a:lstStyle/>
              <a:p>
                <a:r>
                  <a:rPr lang="en-US">
                    <a:noFill/>
                  </a:rPr>
                  <a:t> </a:t>
                </a:r>
              </a:p>
            </p:txBody>
          </p:sp>
        </mc:Fallback>
      </mc:AlternateContent>
    </p:spTree>
    <p:extLst>
      <p:ext uri="{BB962C8B-B14F-4D97-AF65-F5344CB8AC3E}">
        <p14:creationId xmlns:p14="http://schemas.microsoft.com/office/powerpoint/2010/main" val="35266474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a:t>
            </a:r>
            <a:br>
              <a:rPr lang="en-US" sz="4400" dirty="0">
                <a:solidFill>
                  <a:schemeClr val="bg1"/>
                </a:solidFill>
              </a:rPr>
            </a:br>
            <a:r>
              <a:rPr lang="en-US" sz="4400" dirty="0">
                <a:solidFill>
                  <a:schemeClr val="bg1"/>
                </a:solidFill>
              </a:rPr>
              <a:t>Neural Networks</a:t>
            </a:r>
          </a:p>
        </p:txBody>
      </p:sp>
    </p:spTree>
    <p:extLst>
      <p:ext uri="{BB962C8B-B14F-4D97-AF65-F5344CB8AC3E}">
        <p14:creationId xmlns:p14="http://schemas.microsoft.com/office/powerpoint/2010/main" val="39599593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BF5-4B73-45F2-A862-2401A5C4C412}"/>
              </a:ext>
            </a:extLst>
          </p:cNvPr>
          <p:cNvSpPr>
            <a:spLocks noGrp="1"/>
          </p:cNvSpPr>
          <p:nvPr>
            <p:ph type="title"/>
          </p:nvPr>
        </p:nvSpPr>
        <p:spPr/>
        <p:txBody>
          <a:bodyPr/>
          <a:lstStyle/>
          <a:p>
            <a:r>
              <a:rPr lang="en-US" dirty="0"/>
              <a:t>What Are Neural Networks?</a:t>
            </a:r>
          </a:p>
        </p:txBody>
      </p:sp>
      <p:sp>
        <p:nvSpPr>
          <p:cNvPr id="3" name="Content Placeholder 2">
            <a:extLst>
              <a:ext uri="{FF2B5EF4-FFF2-40B4-BE49-F238E27FC236}">
                <a16:creationId xmlns:a16="http://schemas.microsoft.com/office/drawing/2014/main" id="{D3EBE5C7-1D7E-4F83-B237-68FFF4B87664}"/>
              </a:ext>
            </a:extLst>
          </p:cNvPr>
          <p:cNvSpPr>
            <a:spLocks noGrp="1"/>
          </p:cNvSpPr>
          <p:nvPr>
            <p:ph sz="quarter" idx="10"/>
          </p:nvPr>
        </p:nvSpPr>
        <p:spPr>
          <a:xfrm>
            <a:off x="539495" y="1435607"/>
            <a:ext cx="6688619" cy="4529763"/>
          </a:xfrm>
        </p:spPr>
        <p:txBody>
          <a:bodyPr>
            <a:normAutofit fontScale="92500" lnSpcReduction="10000"/>
          </a:bodyPr>
          <a:lstStyle/>
          <a:p>
            <a:r>
              <a:rPr lang="en-US" b="1" dirty="0">
                <a:solidFill>
                  <a:srgbClr val="FF0000"/>
                </a:solidFill>
              </a:rPr>
              <a:t>Neural networks </a:t>
            </a:r>
            <a:r>
              <a:rPr lang="en-US" dirty="0"/>
              <a:t>are multi-layered regressions that accept numeric inputs and produce numeric outputs, through a series of “middle layers” of multiplication and addition.</a:t>
            </a:r>
          </a:p>
          <a:p>
            <a:pPr marL="285750" indent="-285750">
              <a:buFont typeface="Arial" panose="020B0604020202020204" pitchFamily="34" charset="0"/>
              <a:buChar char="•"/>
            </a:pPr>
            <a:r>
              <a:rPr lang="en-US" dirty="0"/>
              <a:t>A series of weights are multiplied and added against one input layer which feeds into another.</a:t>
            </a:r>
          </a:p>
          <a:p>
            <a:pPr marL="285750" indent="-285750">
              <a:buFont typeface="Arial" panose="020B0604020202020204" pitchFamily="34" charset="0"/>
              <a:buChar char="•"/>
            </a:pPr>
            <a:r>
              <a:rPr lang="en-US" dirty="0"/>
              <a:t>Practical applications of neural networks include recognition and generation of image, audio, video, and language. </a:t>
            </a:r>
          </a:p>
          <a:p>
            <a:r>
              <a:rPr lang="en-US" dirty="0"/>
              <a:t>Neural networks are utilized to employ </a:t>
            </a:r>
            <a:r>
              <a:rPr lang="en-US" b="1" dirty="0">
                <a:solidFill>
                  <a:srgbClr val="FF0000"/>
                </a:solidFill>
              </a:rPr>
              <a:t>deep learning</a:t>
            </a:r>
            <a:r>
              <a:rPr lang="en-US" dirty="0">
                <a:solidFill>
                  <a:schemeClr val="tx1"/>
                </a:solidFill>
              </a:rPr>
              <a:t>,</a:t>
            </a:r>
            <a:r>
              <a:rPr lang="en-US" dirty="0"/>
              <a:t> which utilizes middle layers hence the name “deep”. </a:t>
            </a:r>
          </a:p>
          <a:p>
            <a:endParaRPr lang="en-US" dirty="0"/>
          </a:p>
        </p:txBody>
      </p:sp>
      <p:pic>
        <p:nvPicPr>
          <p:cNvPr id="7" name="Picture 6" descr="A picture containing invertebrate, animal&#10;&#10;Description automatically generated">
            <a:extLst>
              <a:ext uri="{FF2B5EF4-FFF2-40B4-BE49-F238E27FC236}">
                <a16:creationId xmlns:a16="http://schemas.microsoft.com/office/drawing/2014/main" id="{B595FF3E-35CB-4D69-BA17-FCD838427C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4964" y="1546395"/>
            <a:ext cx="3776475" cy="2124267"/>
          </a:xfrm>
          <a:prstGeom prst="rect">
            <a:avLst/>
          </a:prstGeom>
        </p:spPr>
      </p:pic>
    </p:spTree>
    <p:extLst>
      <p:ext uri="{BB962C8B-B14F-4D97-AF65-F5344CB8AC3E}">
        <p14:creationId xmlns:p14="http://schemas.microsoft.com/office/powerpoint/2010/main" val="12282337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6B-A81B-4EB7-A1E6-A8DA285CF31F}"/>
              </a:ext>
            </a:extLst>
          </p:cNvPr>
          <p:cNvSpPr>
            <a:spLocks noGrp="1"/>
          </p:cNvSpPr>
          <p:nvPr>
            <p:ph type="title"/>
          </p:nvPr>
        </p:nvSpPr>
        <p:spPr>
          <a:xfrm>
            <a:off x="521207" y="448056"/>
            <a:ext cx="9327643" cy="640080"/>
          </a:xfrm>
        </p:spPr>
        <p:txBody>
          <a:bodyPr>
            <a:normAutofit/>
          </a:bodyPr>
          <a:lstStyle/>
          <a:p>
            <a:r>
              <a:rPr lang="en-US" dirty="0"/>
              <a:t>Neural Networks - Theoretical versus Practical Applications</a:t>
            </a:r>
          </a:p>
        </p:txBody>
      </p:sp>
      <p:sp>
        <p:nvSpPr>
          <p:cNvPr id="3" name="Content Placeholder 2">
            <a:extLst>
              <a:ext uri="{FF2B5EF4-FFF2-40B4-BE49-F238E27FC236}">
                <a16:creationId xmlns:a16="http://schemas.microsoft.com/office/drawing/2014/main" id="{7C7C068E-4616-4CC8-B67F-3A19F5C67B2F}"/>
              </a:ext>
            </a:extLst>
          </p:cNvPr>
          <p:cNvSpPr>
            <a:spLocks noGrp="1"/>
          </p:cNvSpPr>
          <p:nvPr>
            <p:ph sz="quarter" idx="10"/>
          </p:nvPr>
        </p:nvSpPr>
        <p:spPr>
          <a:xfrm>
            <a:off x="539495" y="1435608"/>
            <a:ext cx="6877119" cy="5422392"/>
          </a:xfrm>
        </p:spPr>
        <p:txBody>
          <a:bodyPr>
            <a:normAutofit fontScale="92500" lnSpcReduction="10000"/>
          </a:bodyPr>
          <a:lstStyle/>
          <a:p>
            <a:r>
              <a:rPr lang="en-US" dirty="0"/>
              <a:t>Neural networks have usefulness in certain domains, but it is important to discern </a:t>
            </a:r>
            <a:r>
              <a:rPr lang="en-US" dirty="0">
                <a:solidFill>
                  <a:schemeClr val="tx1"/>
                </a:solidFill>
              </a:rPr>
              <a:t>theoretical versus practical </a:t>
            </a:r>
            <a:r>
              <a:rPr lang="en-US" dirty="0"/>
              <a:t>capabilities.</a:t>
            </a:r>
          </a:p>
          <a:p>
            <a:pPr marL="285750" indent="-285750">
              <a:buFont typeface="Arial" panose="020B0604020202020204" pitchFamily="34" charset="0"/>
              <a:buChar char="•"/>
            </a:pPr>
            <a:r>
              <a:rPr lang="en-US" b="1" dirty="0">
                <a:solidFill>
                  <a:srgbClr val="FF0000"/>
                </a:solidFill>
              </a:rPr>
              <a:t>Theoretical capabilities </a:t>
            </a:r>
            <a:r>
              <a:rPr lang="en-US" dirty="0"/>
              <a:t>range from interesting research ideas to sensational science fiction, like artificial general intelligence.  </a:t>
            </a:r>
          </a:p>
          <a:p>
            <a:pPr marL="285750" indent="-285750">
              <a:buFont typeface="Arial" panose="020B0604020202020204" pitchFamily="34" charset="0"/>
              <a:buChar char="•"/>
            </a:pPr>
            <a:r>
              <a:rPr lang="en-US" b="1" dirty="0">
                <a:solidFill>
                  <a:srgbClr val="FF0000"/>
                </a:solidFill>
              </a:rPr>
              <a:t>Practical capabilities </a:t>
            </a:r>
            <a:r>
              <a:rPr lang="en-US" dirty="0"/>
              <a:t>are often narrow tasks like image/audio/video/language recognition and generation. </a:t>
            </a:r>
          </a:p>
          <a:p>
            <a:pPr marL="285750" indent="-285750">
              <a:buFont typeface="Arial" panose="020B0604020202020204" pitchFamily="34" charset="0"/>
              <a:buChar char="•"/>
            </a:pPr>
            <a:r>
              <a:rPr lang="en-US" dirty="0"/>
              <a:t>Discerning the above will help prevent confusion and not chase red herrings caused by hype. </a:t>
            </a:r>
          </a:p>
          <a:p>
            <a:r>
              <a:rPr lang="en-US" dirty="0"/>
              <a:t>Neural networks are </a:t>
            </a:r>
            <a:r>
              <a:rPr lang="en-US" i="1" dirty="0"/>
              <a:t>loosely </a:t>
            </a:r>
            <a:r>
              <a:rPr lang="en-US" dirty="0"/>
              <a:t>inspired by biological brains but are by no means a replication of them, so keep that in mind when managing expectations. </a:t>
            </a:r>
            <a:endParaRPr lang="en-US" i="1" dirty="0"/>
          </a:p>
          <a:p>
            <a:pPr marL="285750" indent="-285750">
              <a:buFont typeface="Arial" panose="020B0604020202020204" pitchFamily="34" charset="0"/>
              <a:buChar char="•"/>
            </a:pPr>
            <a:endParaRPr lang="en-US" dirty="0"/>
          </a:p>
        </p:txBody>
      </p:sp>
      <p:pic>
        <p:nvPicPr>
          <p:cNvPr id="4" name="Picture 3" descr="A person holding a microphone&#10;&#10;Description automatically generated">
            <a:extLst>
              <a:ext uri="{FF2B5EF4-FFF2-40B4-BE49-F238E27FC236}">
                <a16:creationId xmlns:a16="http://schemas.microsoft.com/office/drawing/2014/main" id="{F77FBBB6-135D-4450-A60C-B10A7B0AB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8297" y="1365938"/>
            <a:ext cx="3934207" cy="2950655"/>
          </a:xfrm>
          <a:prstGeom prst="rect">
            <a:avLst/>
          </a:prstGeom>
        </p:spPr>
      </p:pic>
      <p:sp>
        <p:nvSpPr>
          <p:cNvPr id="5" name="TextBox 4">
            <a:extLst>
              <a:ext uri="{FF2B5EF4-FFF2-40B4-BE49-F238E27FC236}">
                <a16:creationId xmlns:a16="http://schemas.microsoft.com/office/drawing/2014/main" id="{592C0586-69FB-4F82-B6D4-947354F68815}"/>
              </a:ext>
            </a:extLst>
          </p:cNvPr>
          <p:cNvSpPr txBox="1"/>
          <p:nvPr/>
        </p:nvSpPr>
        <p:spPr>
          <a:xfrm>
            <a:off x="7689850" y="4356100"/>
            <a:ext cx="4279900" cy="946150"/>
          </a:xfrm>
          <a:prstGeom prst="rect">
            <a:avLst/>
          </a:prstGeom>
        </p:spPr>
        <p:txBody>
          <a:bodyPr vert="horz" wrap="square" lIns="91440" tIns="45720" rIns="91440" bIns="45720" rtlCol="0">
            <a:normAutofit/>
          </a:bodyPr>
          <a:lstStyle/>
          <a:p>
            <a:pPr algn="l">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A typical stock photo for AI articles and media, which often contain anthropomorphized androids and other science fiction imagery.</a:t>
            </a:r>
          </a:p>
        </p:txBody>
      </p:sp>
    </p:spTree>
    <p:extLst>
      <p:ext uri="{BB962C8B-B14F-4D97-AF65-F5344CB8AC3E}">
        <p14:creationId xmlns:p14="http://schemas.microsoft.com/office/powerpoint/2010/main" val="16773373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119</a:t>
            </a:fld>
            <a:endParaRPr spc="302" dirty="0"/>
          </a:p>
        </p:txBody>
      </p:sp>
      <p:sp>
        <p:nvSpPr>
          <p:cNvPr id="3" name="object 3"/>
          <p:cNvSpPr txBox="1"/>
          <p:nvPr/>
        </p:nvSpPr>
        <p:spPr>
          <a:xfrm>
            <a:off x="383880" y="1377014"/>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dirty="0">
              <a:latin typeface="Arial"/>
              <a:cs typeface="Arial"/>
            </a:endParaRPr>
          </a:p>
        </p:txBody>
      </p:sp>
      <p:sp>
        <p:nvSpPr>
          <p:cNvPr id="4" name="object 4"/>
          <p:cNvSpPr txBox="1"/>
          <p:nvPr/>
        </p:nvSpPr>
        <p:spPr>
          <a:xfrm>
            <a:off x="383880" y="3374721"/>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2"/>
              </a:rPr>
              <a:t>search </a:t>
            </a:r>
            <a:r>
              <a:rPr sz="2055" b="1" spc="212" dirty="0">
                <a:solidFill>
                  <a:srgbClr val="9FABD3"/>
                </a:solidFill>
                <a:latin typeface="Arial"/>
                <a:cs typeface="Arial"/>
                <a:hlinkClick r:id="rId2"/>
              </a:rPr>
              <a:t>around </a:t>
            </a:r>
            <a:r>
              <a:rPr sz="2055" b="1" spc="193" dirty="0">
                <a:solidFill>
                  <a:srgbClr val="9FABD3"/>
                </a:solidFill>
                <a:latin typeface="Arial"/>
                <a:cs typeface="Arial"/>
                <a:hlinkClick r:id="rId2"/>
              </a:rPr>
              <a:t>Stack </a:t>
            </a:r>
            <a:r>
              <a:rPr sz="2055" b="1" spc="206" dirty="0">
                <a:solidFill>
                  <a:srgbClr val="9FABD3"/>
                </a:solidFill>
                <a:latin typeface="Arial"/>
                <a:cs typeface="Arial"/>
                <a:hlinkClick r:id="rId2"/>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09021" y="5057610"/>
            <a:ext cx="10879901" cy="1307666"/>
          </a:xfrm>
          <a:prstGeom prst="rect">
            <a:avLst/>
          </a:prstGeom>
        </p:spPr>
        <p:txBody>
          <a:bodyPr vert="horz" wrap="square" lIns="0" tIns="16891" rIns="0" bIns="0" rtlCol="0">
            <a:spAutoFit/>
          </a:bodyPr>
          <a:lstStyle/>
          <a:p>
            <a:pPr marL="15356">
              <a:spcBef>
                <a:spcPts val="133"/>
              </a:spcBef>
            </a:pPr>
            <a:r>
              <a:rPr lang="en-US" sz="2055" b="1" spc="206" dirty="0">
                <a:latin typeface="Arial"/>
                <a:cs typeface="Arial"/>
              </a:rPr>
              <a:t>If you are unsure of the underlying model, you could solve this with logistic regression or decisions trees. </a:t>
            </a:r>
          </a:p>
          <a:p>
            <a:pPr marL="15356">
              <a:spcBef>
                <a:spcPts val="133"/>
              </a:spcBef>
            </a:pPr>
            <a:endParaRPr lang="en-US" sz="2055" b="1" spc="206" dirty="0">
              <a:latin typeface="Arial"/>
              <a:cs typeface="Arial"/>
            </a:endParaRPr>
          </a:p>
          <a:p>
            <a:pPr marL="15356">
              <a:spcBef>
                <a:spcPts val="133"/>
              </a:spcBef>
            </a:pPr>
            <a:r>
              <a:rPr lang="en-US" sz="2055" b="1" spc="206" dirty="0">
                <a:latin typeface="Arial"/>
                <a:cs typeface="Arial"/>
              </a:rPr>
              <a:t>But let’s use a neural network. </a:t>
            </a:r>
          </a:p>
        </p:txBody>
      </p:sp>
      <p:sp>
        <p:nvSpPr>
          <p:cNvPr id="6" name="object 6"/>
          <p:cNvSpPr/>
          <p:nvPr/>
        </p:nvSpPr>
        <p:spPr>
          <a:xfrm>
            <a:off x="2542816" y="4216185"/>
            <a:ext cx="5722820" cy="492729"/>
          </a:xfrm>
          <a:prstGeom prst="rect">
            <a:avLst/>
          </a:prstGeom>
          <a:blipFill>
            <a:blip r:embed="rId3" cstate="print"/>
            <a:stretch>
              <a:fillRect/>
            </a:stretch>
          </a:blipFill>
        </p:spPr>
        <p:txBody>
          <a:bodyPr wrap="square" lIns="0" tIns="0" rIns="0" bIns="0" rtlCol="0"/>
          <a:lstStyle/>
          <a:p>
            <a:endParaRPr sz="2176"/>
          </a:p>
        </p:txBody>
      </p:sp>
      <p:sp>
        <p:nvSpPr>
          <p:cNvPr id="7" name="object 7"/>
          <p:cNvSpPr txBox="1"/>
          <p:nvPr/>
        </p:nvSpPr>
        <p:spPr>
          <a:xfrm>
            <a:off x="5748972" y="233671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33671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474397"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For a simple linear regression, we want to find a function </a:t>
                </a:r>
                <a14:m>
                  <m:oMath xmlns:m="http://schemas.openxmlformats.org/officeDocument/2006/math">
                    <m:r>
                      <a:rPr lang="en-US" b="1" i="1" smtClean="0">
                        <a:latin typeface="Cambria Math" panose="02040503050406030204" pitchFamily="18" charset="0"/>
                        <a:cs typeface="Segoe UI" panose="020B0502040204020203" pitchFamily="34" charset="0"/>
                      </a:rPr>
                      <m:t>𝒚</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𝒎𝒙</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𝒃</m:t>
                    </m:r>
                    <m:r>
                      <a:rPr lang="en-US" b="1" i="1"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that best fits to these points.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𝑦</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𝑚𝑥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𝑏</m:t>
                      </m:r>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We already know the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from our existing data (the red points).</a:t>
                </a:r>
              </a:p>
              <a:p>
                <a:pPr>
                  <a:spcAft>
                    <a:spcPts val="2000"/>
                  </a:spcAft>
                </a:pPr>
                <a:r>
                  <a:rPr lang="en-US" dirty="0">
                    <a:latin typeface="Segoe UI" panose="020B0502040204020203" pitchFamily="34" charset="0"/>
                    <a:cs typeface="Segoe UI" panose="020B0502040204020203" pitchFamily="34" charset="0"/>
                  </a:rPr>
                  <a:t>So the missing information is “what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will create the best fit line”?</a:t>
                </a:r>
              </a:p>
              <a:p>
                <a:pPr>
                  <a:spcAft>
                    <a:spcPts val="2000"/>
                  </a:spcAft>
                </a:pPr>
                <a:r>
                  <a:rPr lang="en-US" dirty="0">
                    <a:latin typeface="Segoe UI" panose="020B0502040204020203" pitchFamily="34" charset="0"/>
                    <a:cs typeface="Segoe UI" panose="020B0502040204020203" pitchFamily="34" charset="0"/>
                  </a:rPr>
                  <a:t>But before we solve for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let’s first ask “what defines a best fit anyway?”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474397" cy="4737463"/>
              </a:xfrm>
              <a:prstGeom prst="rect">
                <a:avLst/>
              </a:prstGeom>
              <a:blipFill>
                <a:blip r:embed="rId2"/>
                <a:stretch>
                  <a:fillRect l="-753" t="-644" r="-1505"/>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9513272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120</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121</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122</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123</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70" name="object 70"/>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067975" y="1290293"/>
            <a:ext cx="8170333" cy="685175"/>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should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124</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dirty="0">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extLst>
      <p:ext uri="{BB962C8B-B14F-4D97-AF65-F5344CB8AC3E}">
        <p14:creationId xmlns:p14="http://schemas.microsoft.com/office/powerpoint/2010/main" val="23322848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dirty="0">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125</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43700F71-3F51-4BA6-9349-FD2E555319B0}"/>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2EBAF36-A034-4136-B62C-33423D3939B8}"/>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5DA97E0F-0AC3-4EA2-9C2B-390B8962755B}"/>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5AC09A70-3957-4F44-B330-AE71C362B1E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0EEEB8A2-5217-44D5-9D31-774D9685D8EB}"/>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38889529-AAEB-43B9-8A57-51EE56751E9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1BCD1EEC-1B6C-4236-98DD-05E496F10C61}"/>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B7388EA6-4693-4D7A-A07C-8F9C1CA2E798}"/>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6A3798D1-C9AE-47EF-B97A-1947DDB562B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7629A30-2322-48B7-947A-A58096DDF27F}"/>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CEB91983-035D-4E74-B19F-D3D9B84CB7CE}"/>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C486EC9E-3C2D-4729-9DA7-66F3BF1A2AEE}"/>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6B163373-38E2-4946-ADBE-B52BDB8987D6}"/>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93083140-DD25-4935-8888-19FFF0FF6DCC}"/>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9567748"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dirty="0">
              <a:latin typeface="Arial"/>
              <a:cs typeface="Arial"/>
            </a:endParaRPr>
          </a:p>
          <a:p>
            <a:pPr marL="15356">
              <a:lnSpc>
                <a:spcPts val="2569"/>
              </a:lnSpc>
            </a:pPr>
            <a:r>
              <a:rPr lang="en-US" sz="2176" spc="121" dirty="0">
                <a:latin typeface="Tahoma"/>
                <a:cs typeface="Tahoma"/>
              </a:rPr>
              <a:t>Like most machine learning, this</a:t>
            </a:r>
            <a:r>
              <a:rPr sz="2176" spc="121" dirty="0">
                <a:latin typeface="Tahoma"/>
                <a:cs typeface="Tahoma"/>
              </a:rPr>
              <a:t>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126</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AC26B357-F104-432E-917B-DC0DEBD55D9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F4266633-00F6-42A1-AC6E-3362E51E6D7F}"/>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E0BB4094-3048-4DF5-978F-30E6E62C0B88}"/>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B1A4A6CA-F7E0-4894-80A5-0E338CB6B620}"/>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AC77490C-9254-4BB9-AFBF-CA2E3841AD83}"/>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5EEE7C32-5602-43AF-9E4F-6A3A08E1664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338A4AEA-8102-474F-AA07-0094F3CAF9C3}"/>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D6E662E1-0CCA-48FE-BAF9-E95D94EDF990}"/>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B7BDE46A-97F9-4F72-909B-0DB8B4D39BFA}"/>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22380BCE-3361-4527-A80C-E6A49BA4CBFD}"/>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69">
            <a:extLst>
              <a:ext uri="{FF2B5EF4-FFF2-40B4-BE49-F238E27FC236}">
                <a16:creationId xmlns:a16="http://schemas.microsoft.com/office/drawing/2014/main" id="{AC44FF2A-97AF-40B7-B4CB-C5B57B8C4A84}"/>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3" name="object 70">
            <a:extLst>
              <a:ext uri="{FF2B5EF4-FFF2-40B4-BE49-F238E27FC236}">
                <a16:creationId xmlns:a16="http://schemas.microsoft.com/office/drawing/2014/main" id="{BFE2053F-652C-4C19-B604-C60336E395BB}"/>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9966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r>
              <a:rPr lang="en-US" sz="2176" spc="133" dirty="0">
                <a:latin typeface="Tahoma"/>
                <a:cs typeface="Tahoma"/>
              </a:rPr>
              <a:t> using hill climbing, simulated annealing, gradient descent, or other optimization methodologies. </a:t>
            </a:r>
            <a:endParaRPr sz="2176" dirty="0">
              <a:latin typeface="Tahoma"/>
              <a:cs typeface="Tahoma"/>
            </a:endParaRPr>
          </a:p>
        </p:txBody>
      </p:sp>
      <p:sp>
        <p:nvSpPr>
          <p:cNvPr id="4" name="object 4"/>
          <p:cNvSpPr/>
          <p:nvPr/>
        </p:nvSpPr>
        <p:spPr>
          <a:xfrm>
            <a:off x="2243458" y="2870151"/>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243458" y="2870151"/>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243458"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441161"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592020" y="328013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243458" y="420297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243458" y="420297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243458"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441161"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592020" y="461142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243458" y="5569588"/>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243458" y="5569588"/>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243458"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441161"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592020" y="597957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567093" y="352735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567093" y="352735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567092" y="35273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766332" y="46989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567093" y="489396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567093" y="489396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567092" y="48939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8766332" y="60655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636170" y="4788009"/>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4863049" y="4732731"/>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4853836" y="6100876"/>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640778" y="4788009"/>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4878404" y="5810665"/>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634636" y="341526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626957" y="5084364"/>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4863049" y="4983022"/>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441560" y="3421400"/>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264597" y="3875914"/>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435418" y="4282826"/>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264597" y="4202978"/>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436953" y="4795687"/>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264597" y="5250201"/>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435418" y="5649436"/>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258455" y="5569587"/>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429276" y="4530043"/>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425826" y="4397989"/>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646920" y="3421400"/>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4873797" y="3366121"/>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139821" y="3194145"/>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640778" y="3421400"/>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4876869" y="4444056"/>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630028" y="3717756"/>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4866119" y="3616411"/>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619279" y="392198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4893760" y="3786854"/>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327153" y="43104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435418" y="3415259"/>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431968" y="5010659"/>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6728701" y="4350387"/>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127</a:t>
            </a:fld>
            <a:endParaRPr spc="302" dirty="0"/>
          </a:p>
        </p:txBody>
      </p:sp>
      <p:sp>
        <p:nvSpPr>
          <p:cNvPr id="72" name="object 72"/>
          <p:cNvSpPr txBox="1"/>
          <p:nvPr/>
        </p:nvSpPr>
        <p:spPr>
          <a:xfrm>
            <a:off x="3884926" y="35365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397787" y="4743481"/>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397786" y="3634837"/>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671110" y="384366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106038" y="5416036"/>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4798558" y="5693964"/>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611602" y="5858266"/>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449995" y="6067095"/>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6728702" y="343368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002024" y="3642515"/>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507586" y="53054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170930" y="471737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442717" y="4926206"/>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507586" y="4904710"/>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6869968" y="5839838"/>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7841951" y="3869771"/>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7929476" y="5234846"/>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319117" y="38498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319117" y="5176495"/>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D93E9A48-9975-4986-98A0-68242FEB41F9}"/>
              </a:ext>
            </a:extLst>
          </p:cNvPr>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091EF23-31C6-4700-ABFE-F1E46B945B55}"/>
              </a:ext>
            </a:extLst>
          </p:cNvPr>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0B16B2DA-EC65-4986-99D6-063888CBBDD5}"/>
              </a:ext>
            </a:extLst>
          </p:cNvPr>
          <p:cNvSpPr/>
          <p:nvPr/>
        </p:nvSpPr>
        <p:spPr>
          <a:xfrm>
            <a:off x="6321790"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C2819B4C-4CD0-4511-A001-EDCE0AFA818D}"/>
              </a:ext>
            </a:extLst>
          </p:cNvPr>
          <p:cNvSpPr txBox="1"/>
          <p:nvPr/>
        </p:nvSpPr>
        <p:spPr>
          <a:xfrm>
            <a:off x="5174760" y="3043710"/>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4CC69E6E-2F26-4969-AFCB-90BD18C5EAC9}"/>
              </a:ext>
            </a:extLst>
          </p:cNvPr>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46F8DB2C-43E3-4BC3-8A04-DCC98A970EBC}"/>
              </a:ext>
            </a:extLst>
          </p:cNvPr>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E8E47D99-35F0-41D0-A50C-460D179EB506}"/>
              </a:ext>
            </a:extLst>
          </p:cNvPr>
          <p:cNvSpPr/>
          <p:nvPr/>
        </p:nvSpPr>
        <p:spPr>
          <a:xfrm>
            <a:off x="6321790"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40ACFD43-5700-4CAB-A4CC-259708B20303}"/>
              </a:ext>
            </a:extLst>
          </p:cNvPr>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CD46339E-A0CE-4D21-AF3F-A88D34169B6E}"/>
              </a:ext>
            </a:extLst>
          </p:cNvPr>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2D927EB-F5A5-485A-8E81-5508876125DA}"/>
              </a:ext>
            </a:extLst>
          </p:cNvPr>
          <p:cNvSpPr/>
          <p:nvPr/>
        </p:nvSpPr>
        <p:spPr>
          <a:xfrm>
            <a:off x="6321790"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A59B122E-271C-422F-BCE3-D8404175451A}"/>
              </a:ext>
            </a:extLst>
          </p:cNvPr>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F7F0BDDB-6242-416A-8B80-891C77C01101}"/>
              </a:ext>
            </a:extLst>
          </p:cNvPr>
          <p:cNvSpPr txBox="1"/>
          <p:nvPr/>
        </p:nvSpPr>
        <p:spPr>
          <a:xfrm>
            <a:off x="4972070" y="5403753"/>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2001E470-8340-4554-AFCF-CF6D8E20A15F}"/>
              </a:ext>
            </a:extLst>
          </p:cNvPr>
          <p:cNvSpPr txBox="1"/>
          <p:nvPr/>
        </p:nvSpPr>
        <p:spPr>
          <a:xfrm>
            <a:off x="5169386" y="4404469"/>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74C0EC47-5922-4F19-B658-C6AF7C60C665}"/>
              </a:ext>
            </a:extLst>
          </p:cNvPr>
          <p:cNvSpPr txBox="1"/>
          <p:nvPr/>
        </p:nvSpPr>
        <p:spPr>
          <a:xfrm>
            <a:off x="5263816" y="5756922"/>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817598" cy="313279"/>
          </a:xfrm>
          <a:prstGeom prst="rect">
            <a:avLst/>
          </a:prstGeom>
        </p:spPr>
        <p:txBody>
          <a:bodyPr vert="horz" wrap="square" lIns="0" tIns="15355" rIns="0" bIns="0" rtlCol="0">
            <a:spAutoFit/>
          </a:bodyPr>
          <a:lstStyle/>
          <a:p>
            <a:pPr marL="15356">
              <a:spcBef>
                <a:spcPts val="121"/>
              </a:spcBef>
            </a:pPr>
            <a:r>
              <a:rPr lang="en-US" sz="1935" spc="121" dirty="0">
                <a:latin typeface="Tahoma"/>
                <a:cs typeface="Tahoma"/>
              </a:rPr>
              <a:t>TANH</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4600239"/>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128</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101" name="object 29">
            <a:extLst>
              <a:ext uri="{FF2B5EF4-FFF2-40B4-BE49-F238E27FC236}">
                <a16:creationId xmlns:a16="http://schemas.microsoft.com/office/drawing/2014/main" id="{AD737F72-254A-4CC8-860E-F1B3FB287A3E}"/>
              </a:ext>
            </a:extLst>
          </p:cNvPr>
          <p:cNvSpPr/>
          <p:nvPr/>
        </p:nvSpPr>
        <p:spPr>
          <a:xfrm>
            <a:off x="7378220" y="2148046"/>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102" name="object 30">
            <a:extLst>
              <a:ext uri="{FF2B5EF4-FFF2-40B4-BE49-F238E27FC236}">
                <a16:creationId xmlns:a16="http://schemas.microsoft.com/office/drawing/2014/main" id="{8E693E99-133F-47D5-B2E1-D913CB2944A2}"/>
              </a:ext>
            </a:extLst>
          </p:cNvPr>
          <p:cNvSpPr/>
          <p:nvPr/>
        </p:nvSpPr>
        <p:spPr>
          <a:xfrm>
            <a:off x="7378220" y="21480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3" name="object 31">
            <a:extLst>
              <a:ext uri="{FF2B5EF4-FFF2-40B4-BE49-F238E27FC236}">
                <a16:creationId xmlns:a16="http://schemas.microsoft.com/office/drawing/2014/main" id="{25FE5850-40A5-4A88-BF41-B062424C673D}"/>
              </a:ext>
            </a:extLst>
          </p:cNvPr>
          <p:cNvSpPr/>
          <p:nvPr/>
        </p:nvSpPr>
        <p:spPr>
          <a:xfrm>
            <a:off x="8575923" y="33211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32">
            <a:extLst>
              <a:ext uri="{FF2B5EF4-FFF2-40B4-BE49-F238E27FC236}">
                <a16:creationId xmlns:a16="http://schemas.microsoft.com/office/drawing/2014/main" id="{232A628D-4E6D-4840-BE45-D1E5D4D93F12}"/>
              </a:ext>
            </a:extLst>
          </p:cNvPr>
          <p:cNvSpPr txBox="1"/>
          <p:nvPr/>
        </p:nvSpPr>
        <p:spPr>
          <a:xfrm>
            <a:off x="7428893" y="2321605"/>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105" name="object 33">
            <a:extLst>
              <a:ext uri="{FF2B5EF4-FFF2-40B4-BE49-F238E27FC236}">
                <a16:creationId xmlns:a16="http://schemas.microsoft.com/office/drawing/2014/main" id="{C67DDE61-700F-41BB-A2EF-509BC6F79C35}"/>
              </a:ext>
            </a:extLst>
          </p:cNvPr>
          <p:cNvSpPr/>
          <p:nvPr/>
        </p:nvSpPr>
        <p:spPr>
          <a:xfrm>
            <a:off x="7378220" y="3480873"/>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106" name="object 34">
            <a:extLst>
              <a:ext uri="{FF2B5EF4-FFF2-40B4-BE49-F238E27FC236}">
                <a16:creationId xmlns:a16="http://schemas.microsoft.com/office/drawing/2014/main" id="{B59097AD-9BB0-429A-9356-34BAC5FFA1C7}"/>
              </a:ext>
            </a:extLst>
          </p:cNvPr>
          <p:cNvSpPr/>
          <p:nvPr/>
        </p:nvSpPr>
        <p:spPr>
          <a:xfrm>
            <a:off x="7378220" y="34808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7" name="object 35">
            <a:extLst>
              <a:ext uri="{FF2B5EF4-FFF2-40B4-BE49-F238E27FC236}">
                <a16:creationId xmlns:a16="http://schemas.microsoft.com/office/drawing/2014/main" id="{EBF4E47F-1234-445D-B401-FA6F5B5D73E3}"/>
              </a:ext>
            </a:extLst>
          </p:cNvPr>
          <p:cNvSpPr/>
          <p:nvPr/>
        </p:nvSpPr>
        <p:spPr>
          <a:xfrm>
            <a:off x="8575923" y="46524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8" name="object 36">
            <a:extLst>
              <a:ext uri="{FF2B5EF4-FFF2-40B4-BE49-F238E27FC236}">
                <a16:creationId xmlns:a16="http://schemas.microsoft.com/office/drawing/2014/main" id="{CE3F59CC-2C8E-4D63-93EC-196640B31558}"/>
              </a:ext>
            </a:extLst>
          </p:cNvPr>
          <p:cNvSpPr/>
          <p:nvPr/>
        </p:nvSpPr>
        <p:spPr>
          <a:xfrm>
            <a:off x="7378220" y="4847483"/>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9" name="object 37">
            <a:extLst>
              <a:ext uri="{FF2B5EF4-FFF2-40B4-BE49-F238E27FC236}">
                <a16:creationId xmlns:a16="http://schemas.microsoft.com/office/drawing/2014/main" id="{57222790-8D44-477E-9C62-0B80342CC389}"/>
              </a:ext>
            </a:extLst>
          </p:cNvPr>
          <p:cNvSpPr/>
          <p:nvPr/>
        </p:nvSpPr>
        <p:spPr>
          <a:xfrm>
            <a:off x="7378220" y="48474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38">
            <a:extLst>
              <a:ext uri="{FF2B5EF4-FFF2-40B4-BE49-F238E27FC236}">
                <a16:creationId xmlns:a16="http://schemas.microsoft.com/office/drawing/2014/main" id="{134167D6-7E4B-475A-8141-05C54E91D4B2}"/>
              </a:ext>
            </a:extLst>
          </p:cNvPr>
          <p:cNvSpPr/>
          <p:nvPr/>
        </p:nvSpPr>
        <p:spPr>
          <a:xfrm>
            <a:off x="8575923" y="60190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42">
            <a:extLst>
              <a:ext uri="{FF2B5EF4-FFF2-40B4-BE49-F238E27FC236}">
                <a16:creationId xmlns:a16="http://schemas.microsoft.com/office/drawing/2014/main" id="{B3EB16BE-F794-4B96-A0E2-1FCECC496538}"/>
              </a:ext>
            </a:extLst>
          </p:cNvPr>
          <p:cNvSpPr/>
          <p:nvPr/>
        </p:nvSpPr>
        <p:spPr>
          <a:xfrm>
            <a:off x="7161712" y="4872051"/>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12" name="object 64">
            <a:extLst>
              <a:ext uri="{FF2B5EF4-FFF2-40B4-BE49-F238E27FC236}">
                <a16:creationId xmlns:a16="http://schemas.microsoft.com/office/drawing/2014/main" id="{73C1BDB0-5F59-4A9F-87E2-E462597D64B5}"/>
              </a:ext>
            </a:extLst>
          </p:cNvPr>
          <p:cNvSpPr txBox="1"/>
          <p:nvPr/>
        </p:nvSpPr>
        <p:spPr>
          <a:xfrm>
            <a:off x="7226203" y="468164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13" name="object 69">
            <a:extLst>
              <a:ext uri="{FF2B5EF4-FFF2-40B4-BE49-F238E27FC236}">
                <a16:creationId xmlns:a16="http://schemas.microsoft.com/office/drawing/2014/main" id="{0997C7D4-9968-4B6A-A217-49FCB6CE7DD1}"/>
              </a:ext>
            </a:extLst>
          </p:cNvPr>
          <p:cNvSpPr txBox="1"/>
          <p:nvPr/>
        </p:nvSpPr>
        <p:spPr>
          <a:xfrm>
            <a:off x="7423519" y="3682364"/>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14" name="object 70">
            <a:extLst>
              <a:ext uri="{FF2B5EF4-FFF2-40B4-BE49-F238E27FC236}">
                <a16:creationId xmlns:a16="http://schemas.microsoft.com/office/drawing/2014/main" id="{B568161C-EC32-480A-BF94-C1769815F3CB}"/>
              </a:ext>
            </a:extLst>
          </p:cNvPr>
          <p:cNvSpPr txBox="1"/>
          <p:nvPr/>
        </p:nvSpPr>
        <p:spPr>
          <a:xfrm>
            <a:off x="7517949" y="5034817"/>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115" name="object 63">
            <a:extLst>
              <a:ext uri="{FF2B5EF4-FFF2-40B4-BE49-F238E27FC236}">
                <a16:creationId xmlns:a16="http://schemas.microsoft.com/office/drawing/2014/main" id="{6978495A-61A5-424B-A64C-75C527636D82}"/>
              </a:ext>
            </a:extLst>
          </p:cNvPr>
          <p:cNvSpPr txBox="1"/>
          <p:nvPr/>
        </p:nvSpPr>
        <p:spPr>
          <a:xfrm>
            <a:off x="7373615" y="1851691"/>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sz="1330" spc="91" dirty="0">
                <a:latin typeface="Tahoma"/>
                <a:cs typeface="Tahoma"/>
              </a:rPr>
              <a:t>  </a:t>
            </a:r>
            <a:r>
              <a:rPr lang="en-US" sz="1330" spc="103" dirty="0">
                <a:latin typeface="Tahoma"/>
                <a:cs typeface="Tahoma"/>
              </a:rPr>
              <a:t> </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77" name="object 64">
            <a:extLst>
              <a:ext uri="{FF2B5EF4-FFF2-40B4-BE49-F238E27FC236}">
                <a16:creationId xmlns:a16="http://schemas.microsoft.com/office/drawing/2014/main" id="{47A7FD49-E5C8-4CDE-8D56-DF648118C5A1}"/>
              </a:ext>
            </a:extLst>
          </p:cNvPr>
          <p:cNvSpPr txBox="1"/>
          <p:nvPr/>
        </p:nvSpPr>
        <p:spPr>
          <a:xfrm>
            <a:off x="4466112" y="1472661"/>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78" name="object 66">
            <a:extLst>
              <a:ext uri="{FF2B5EF4-FFF2-40B4-BE49-F238E27FC236}">
                <a16:creationId xmlns:a16="http://schemas.microsoft.com/office/drawing/2014/main" id="{4DD9B4FF-CB08-4028-B0D3-A2D9605719C8}"/>
              </a:ext>
            </a:extLst>
          </p:cNvPr>
          <p:cNvSpPr/>
          <p:nvPr/>
        </p:nvSpPr>
        <p:spPr>
          <a:xfrm>
            <a:off x="5189338" y="1712201"/>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79" name="object 67">
            <a:extLst>
              <a:ext uri="{FF2B5EF4-FFF2-40B4-BE49-F238E27FC236}">
                <a16:creationId xmlns:a16="http://schemas.microsoft.com/office/drawing/2014/main" id="{0E4F1E98-684B-415A-924A-413565C87A3A}"/>
              </a:ext>
            </a:extLst>
          </p:cNvPr>
          <p:cNvSpPr/>
          <p:nvPr/>
        </p:nvSpPr>
        <p:spPr>
          <a:xfrm>
            <a:off x="5521011" y="1491087"/>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80" name="object 63">
            <a:extLst>
              <a:ext uri="{FF2B5EF4-FFF2-40B4-BE49-F238E27FC236}">
                <a16:creationId xmlns:a16="http://schemas.microsoft.com/office/drawing/2014/main" id="{194D9568-6A27-4587-B0D7-900E7DC4D778}"/>
              </a:ext>
            </a:extLst>
          </p:cNvPr>
          <p:cNvSpPr txBox="1"/>
          <p:nvPr/>
        </p:nvSpPr>
        <p:spPr>
          <a:xfrm>
            <a:off x="4427725" y="1865753"/>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0"/>
              </a:spcBef>
            </a:pPr>
            <a:endParaRPr lang="en-US"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lang="en-US" sz="1330" spc="91" dirty="0">
                <a:latin typeface="Tahoma"/>
                <a:cs typeface="Tahoma"/>
              </a:rPr>
              <a:t>  </a:t>
            </a:r>
            <a:r>
              <a:rPr lang="en-US" sz="1330" spc="103" dirty="0">
                <a:latin typeface="Tahoma"/>
                <a:cs typeface="Tahoma"/>
              </a:rPr>
              <a:t> </a:t>
            </a:r>
            <a:endParaRPr lang="en-US" sz="1330" dirty="0">
              <a:latin typeface="Tahoma"/>
              <a:cs typeface="Tahoma"/>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
              </a:spcBef>
            </a:pPr>
            <a:endParaRPr lang="en-US" sz="2176" dirty="0">
              <a:latin typeface="Times New Roman"/>
              <a:cs typeface="Times New Roman"/>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dirty="0">
              <a:latin typeface="Tahoma"/>
              <a:cs typeface="Tahoma"/>
            </a:endParaRPr>
          </a:p>
        </p:txBody>
      </p:sp>
      <p:sp>
        <p:nvSpPr>
          <p:cNvPr id="29" name="Freeform: Shape 28">
            <a:extLst>
              <a:ext uri="{FF2B5EF4-FFF2-40B4-BE49-F238E27FC236}">
                <a16:creationId xmlns:a16="http://schemas.microsoft.com/office/drawing/2014/main" id="{23BCCA5E-4A8F-43AA-9FB2-B5CFB119AC5F}"/>
              </a:ext>
            </a:extLst>
          </p:cNvPr>
          <p:cNvSpPr/>
          <p:nvPr/>
        </p:nvSpPr>
        <p:spPr>
          <a:xfrm flipH="1">
            <a:off x="8159376" y="1572445"/>
            <a:ext cx="582385" cy="137230"/>
          </a:xfrm>
          <a:custGeom>
            <a:avLst/>
            <a:gdLst>
              <a:gd name="connsiteX0" fmla="*/ 0 w 582385"/>
              <a:gd name="connsiteY0" fmla="*/ 11522 h 137230"/>
              <a:gd name="connsiteX1" fmla="*/ 206828 w 582385"/>
              <a:gd name="connsiteY1" fmla="*/ 11522 h 137230"/>
              <a:gd name="connsiteX2" fmla="*/ 342900 w 582385"/>
              <a:gd name="connsiteY2" fmla="*/ 131265 h 137230"/>
              <a:gd name="connsiteX3" fmla="*/ 582385 w 582385"/>
              <a:gd name="connsiteY3" fmla="*/ 120379 h 137230"/>
            </a:gdLst>
            <a:ahLst/>
            <a:cxnLst>
              <a:cxn ang="0">
                <a:pos x="connsiteX0" y="connsiteY0"/>
              </a:cxn>
              <a:cxn ang="0">
                <a:pos x="connsiteX1" y="connsiteY1"/>
              </a:cxn>
              <a:cxn ang="0">
                <a:pos x="connsiteX2" y="connsiteY2"/>
              </a:cxn>
              <a:cxn ang="0">
                <a:pos x="connsiteX3" y="connsiteY3"/>
              </a:cxn>
            </a:cxnLst>
            <a:rect l="l" t="t" r="r" b="b"/>
            <a:pathLst>
              <a:path w="582385" h="137230">
                <a:moveTo>
                  <a:pt x="0" y="11522"/>
                </a:moveTo>
                <a:cubicBezTo>
                  <a:pt x="74839" y="1543"/>
                  <a:pt x="149678" y="-8435"/>
                  <a:pt x="206828" y="11522"/>
                </a:cubicBezTo>
                <a:cubicBezTo>
                  <a:pt x="263978" y="31479"/>
                  <a:pt x="280307" y="113122"/>
                  <a:pt x="342900" y="131265"/>
                </a:cubicBezTo>
                <a:cubicBezTo>
                  <a:pt x="405493" y="149408"/>
                  <a:pt x="582385" y="120379"/>
                  <a:pt x="582385" y="12037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19E8064-D9A5-4A1A-B0E5-8DBF0D45BA52}"/>
              </a:ext>
            </a:extLst>
          </p:cNvPr>
          <p:cNvSpPr/>
          <p:nvPr/>
        </p:nvSpPr>
        <p:spPr>
          <a:xfrm>
            <a:off x="410344" y="6361643"/>
            <a:ext cx="9506542" cy="523220"/>
          </a:xfrm>
          <a:prstGeom prst="rect">
            <a:avLst/>
          </a:prstGeom>
        </p:spPr>
        <p:txBody>
          <a:bodyPr wrap="square">
            <a:spAutoFit/>
          </a:bodyPr>
          <a:lstStyle/>
          <a:p>
            <a:r>
              <a:rPr lang="en-US" sz="1400" dirty="0">
                <a:hlinkClick r:id="rId2"/>
              </a:rPr>
              <a:t>https://towardsdatascience.com/activation-functions-neural-networks-1cbd9f8d91d6</a:t>
            </a:r>
            <a:endParaRPr lang="en-US" sz="1400" dirty="0"/>
          </a:p>
          <a:p>
            <a:endParaRPr lang="en-US" sz="14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Python.</a:t>
            </a:r>
            <a:endParaRPr sz="2176" dirty="0">
              <a:latin typeface="Tahoma"/>
              <a:cs typeface="Tahoma"/>
            </a:endParaRPr>
          </a:p>
        </p:txBody>
      </p:sp>
      <p:sp>
        <p:nvSpPr>
          <p:cNvPr id="5" name="object 5"/>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9"/>
          <p:cNvSpPr txBox="1"/>
          <p:nvPr/>
        </p:nvSpPr>
        <p:spPr>
          <a:xfrm>
            <a:off x="5390676" y="2281896"/>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129</a:t>
            </a:fld>
            <a:endParaRPr spc="302" dirty="0"/>
          </a:p>
        </p:txBody>
      </p:sp>
      <p:sp>
        <p:nvSpPr>
          <p:cNvPr id="10" name="object 10"/>
          <p:cNvSpPr txBox="1"/>
          <p:nvPr/>
        </p:nvSpPr>
        <p:spPr>
          <a:xfrm>
            <a:off x="5323114" y="4247357"/>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7667846" y="2312606"/>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7531186" y="4314921"/>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5" name="Picture 14">
            <a:extLst>
              <a:ext uri="{FF2B5EF4-FFF2-40B4-BE49-F238E27FC236}">
                <a16:creationId xmlns:a16="http://schemas.microsoft.com/office/drawing/2014/main" id="{1E705B36-F8E1-4D00-99D1-C91A2A7500AF}"/>
              </a:ext>
            </a:extLst>
          </p:cNvPr>
          <p:cNvPicPr>
            <a:picLocks noChangeAspect="1"/>
          </p:cNvPicPr>
          <p:nvPr/>
        </p:nvPicPr>
        <p:blipFill>
          <a:blip r:embed="rId7"/>
          <a:stretch>
            <a:fillRect/>
          </a:stretch>
        </p:blipFill>
        <p:spPr>
          <a:xfrm>
            <a:off x="596061" y="1454148"/>
            <a:ext cx="4319825" cy="448491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Pretend you drew any straight line through the points. </a:t>
                </a:r>
              </a:p>
              <a:p>
                <a:pPr>
                  <a:spcAft>
                    <a:spcPts val="2000"/>
                  </a:spcAft>
                </a:pPr>
                <a:r>
                  <a:rPr lang="en-US" dirty="0">
                    <a:latin typeface="Segoe UI" panose="020B0502040204020203" pitchFamily="34" charset="0"/>
                    <a:cs typeface="Segoe UI" panose="020B0502040204020203" pitchFamily="34" charset="0"/>
                  </a:rPr>
                  <a:t>You will not be able to fit a perfect line, because the points do not exist on a straight line.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Machine learning models are never perfect, as real-world data is never perfect.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But you can fit a line to estimate a new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for a given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value, even if there is an inevitable margin of error called </a:t>
                </a:r>
                <a:r>
                  <a:rPr lang="en-US" dirty="0">
                    <a:solidFill>
                      <a:srgbClr val="D24726"/>
                    </a:solidFill>
                    <a:latin typeface="Segoe UI Semibold" panose="020B0702040204020203" pitchFamily="34" charset="0"/>
                    <a:cs typeface="Segoe UI Semibold" panose="020B0702040204020203" pitchFamily="34" charset="0"/>
                  </a:rPr>
                  <a:t>loss</a:t>
                </a:r>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Even if there is loss, it can be helpful in estimating predictions, such as how much  </a:t>
                </a:r>
                <a:r>
                  <a:rPr lang="en-US" b="1" i="1" dirty="0">
                    <a:latin typeface="Cambria Math" panose="02040503050406030204" pitchFamily="18" charset="0"/>
                    <a:cs typeface="Segoe UI" panose="020B0502040204020203" pitchFamily="34" charset="0"/>
                  </a:rPr>
                  <a:t>y</a:t>
                </a:r>
                <a:r>
                  <a:rPr lang="en-US" dirty="0">
                    <a:latin typeface="Segoe UI" panose="020B0502040204020203" pitchFamily="34" charset="0"/>
                    <a:cs typeface="Segoe UI" panose="020B0502040204020203" pitchFamily="34" charset="0"/>
                  </a:rPr>
                  <a:t>  growth there will be at </a:t>
                </a:r>
                <a:r>
                  <a:rPr lang="en-US" b="1" i="1" dirty="0">
                    <a:latin typeface="Cambria Math" panose="02040503050406030204" pitchFamily="18" charset="0"/>
                    <a:cs typeface="Segoe UI" panose="020B0502040204020203" pitchFamily="34" charset="0"/>
                  </a:rPr>
                  <a:t>x</a:t>
                </a:r>
                <a:r>
                  <a:rPr lang="en-US" dirty="0">
                    <a:latin typeface="Segoe UI" panose="020B0502040204020203" pitchFamily="34" charset="0"/>
                    <a:cs typeface="Segoe UI" panose="020B0502040204020203" pitchFamily="34" charset="0"/>
                  </a:rPr>
                  <a:t> time in the future.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64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37849544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Building Neural Networks with NumPy</a:t>
            </a:r>
          </a:p>
        </p:txBody>
      </p:sp>
      <p:pic>
        <p:nvPicPr>
          <p:cNvPr id="5" name="Content Placeholder 4">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7240240" y="2350118"/>
            <a:ext cx="4315246" cy="1627132"/>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We avoided linear algebra up to this point because it can be distracting to understanding machine learning, but it does make neural networks easier to build. </a:t>
            </a:r>
          </a:p>
          <a:p>
            <a:r>
              <a:rPr lang="en-US" dirty="0"/>
              <a:t>On a practical level, </a:t>
            </a:r>
            <a:r>
              <a:rPr lang="en-US" b="1" dirty="0">
                <a:solidFill>
                  <a:srgbClr val="FF0000"/>
                </a:solidFill>
              </a:rPr>
              <a:t>linear algebra </a:t>
            </a:r>
            <a:r>
              <a:rPr lang="en-US" dirty="0"/>
              <a:t>is about expressing numeric transformations with matrices. </a:t>
            </a:r>
          </a:p>
          <a:p>
            <a:r>
              <a:rPr lang="en-US" dirty="0"/>
              <a:t>Hopefully a </a:t>
            </a:r>
            <a:r>
              <a:rPr lang="en-US" b="1" dirty="0">
                <a:solidFill>
                  <a:srgbClr val="FF0000"/>
                </a:solidFill>
              </a:rPr>
              <a:t>matrix</a:t>
            </a:r>
            <a:r>
              <a:rPr lang="en-US" dirty="0"/>
              <a:t> is a familiar concept where you express data as grids of numbers that can be multiplied, added, and transformed in various ways. </a:t>
            </a:r>
          </a:p>
          <a:p>
            <a:r>
              <a:rPr lang="en-US" dirty="0"/>
              <a:t>You can express a neural network with numeric training data and weights in matrix forms. </a:t>
            </a:r>
          </a:p>
          <a:p>
            <a:r>
              <a:rPr lang="en-US" dirty="0"/>
              <a:t> </a:t>
            </a:r>
          </a:p>
        </p:txBody>
      </p:sp>
    </p:spTree>
    <p:extLst>
      <p:ext uri="{BB962C8B-B14F-4D97-AF65-F5344CB8AC3E}">
        <p14:creationId xmlns:p14="http://schemas.microsoft.com/office/powerpoint/2010/main" val="14644540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75509-F5DB-4CDA-8E7A-0BB62F32DB70}"/>
              </a:ext>
            </a:extLst>
          </p:cNvPr>
          <p:cNvSpPr>
            <a:spLocks noGrp="1"/>
          </p:cNvSpPr>
          <p:nvPr>
            <p:ph type="title"/>
          </p:nvPr>
        </p:nvSpPr>
        <p:spPr/>
        <p:txBody>
          <a:bodyPr/>
          <a:lstStyle/>
          <a:p>
            <a:r>
              <a:rPr lang="en-US" dirty="0"/>
              <a:t>Resources to Learn Linear Algebra</a:t>
            </a:r>
          </a:p>
        </p:txBody>
      </p:sp>
      <p:sp>
        <p:nvSpPr>
          <p:cNvPr id="8" name="object 4">
            <a:hlinkClick r:id="rId2"/>
            <a:extLst>
              <a:ext uri="{FF2B5EF4-FFF2-40B4-BE49-F238E27FC236}">
                <a16:creationId xmlns:a16="http://schemas.microsoft.com/office/drawing/2014/main" id="{411CD0D8-234D-45C3-8D6B-2E79F4E67DB8}"/>
              </a:ext>
            </a:extLst>
          </p:cNvPr>
          <p:cNvSpPr/>
          <p:nvPr/>
        </p:nvSpPr>
        <p:spPr>
          <a:xfrm>
            <a:off x="722367" y="2522079"/>
            <a:ext cx="4753959" cy="2673334"/>
          </a:xfrm>
          <a:prstGeom prst="rect">
            <a:avLst/>
          </a:prstGeom>
          <a:blipFill>
            <a:blip r:embed="rId3" cstate="print"/>
            <a:stretch>
              <a:fillRect/>
            </a:stretch>
          </a:blipFill>
        </p:spPr>
        <p:txBody>
          <a:bodyPr wrap="square" lIns="0" tIns="0" rIns="0" bIns="0" rtlCol="0"/>
          <a:lstStyle/>
          <a:p>
            <a:endParaRPr sz="2176"/>
          </a:p>
        </p:txBody>
      </p:sp>
      <p:sp>
        <p:nvSpPr>
          <p:cNvPr id="9" name="object 5">
            <a:extLst>
              <a:ext uri="{FF2B5EF4-FFF2-40B4-BE49-F238E27FC236}">
                <a16:creationId xmlns:a16="http://schemas.microsoft.com/office/drawing/2014/main" id="{68286187-C10C-4CC9-B649-C8083115A1E5}"/>
              </a:ext>
            </a:extLst>
          </p:cNvPr>
          <p:cNvSpPr txBox="1"/>
          <p:nvPr/>
        </p:nvSpPr>
        <p:spPr>
          <a:xfrm>
            <a:off x="849814" y="1969292"/>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dirty="0">
              <a:latin typeface="Tahoma"/>
              <a:cs typeface="Tahoma"/>
            </a:endParaRPr>
          </a:p>
        </p:txBody>
      </p:sp>
      <p:sp>
        <p:nvSpPr>
          <p:cNvPr id="11" name="Rectangle 10">
            <a:extLst>
              <a:ext uri="{FF2B5EF4-FFF2-40B4-BE49-F238E27FC236}">
                <a16:creationId xmlns:a16="http://schemas.microsoft.com/office/drawing/2014/main" id="{5549BA71-7EE7-4802-9C5A-D60BC2C8CE5A}"/>
              </a:ext>
            </a:extLst>
          </p:cNvPr>
          <p:cNvSpPr/>
          <p:nvPr/>
        </p:nvSpPr>
        <p:spPr>
          <a:xfrm>
            <a:off x="660991" y="5195413"/>
            <a:ext cx="5027428" cy="400110"/>
          </a:xfrm>
          <a:prstGeom prst="rect">
            <a:avLst/>
          </a:prstGeom>
        </p:spPr>
        <p:txBody>
          <a:bodyPr wrap="square">
            <a:spAutoFit/>
          </a:bodyPr>
          <a:lstStyle/>
          <a:p>
            <a:r>
              <a:rPr lang="en-US" sz="1000" dirty="0">
                <a:hlinkClick r:id="rId2"/>
              </a:rPr>
              <a:t>https://www.youtube.com/playlist?list=PLZHQObOWTQDPD3MizzM2xVFitgF8hE_ab</a:t>
            </a:r>
            <a:endParaRPr lang="en-US" sz="1000" dirty="0"/>
          </a:p>
          <a:p>
            <a:endParaRPr lang="en-US" sz="1000" dirty="0"/>
          </a:p>
        </p:txBody>
      </p:sp>
      <p:pic>
        <p:nvPicPr>
          <p:cNvPr id="13" name="Picture 12" descr="A close up of a fish&#10;&#10;Description automatically generated">
            <a:extLst>
              <a:ext uri="{FF2B5EF4-FFF2-40B4-BE49-F238E27FC236}">
                <a16:creationId xmlns:a16="http://schemas.microsoft.com/office/drawing/2014/main" id="{4D295785-B5B8-490E-AD81-B134B7F36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126" y="2528085"/>
            <a:ext cx="2029489" cy="2667328"/>
          </a:xfrm>
          <a:prstGeom prst="rect">
            <a:avLst/>
          </a:prstGeom>
        </p:spPr>
      </p:pic>
      <p:sp>
        <p:nvSpPr>
          <p:cNvPr id="15" name="object 5">
            <a:extLst>
              <a:ext uri="{FF2B5EF4-FFF2-40B4-BE49-F238E27FC236}">
                <a16:creationId xmlns:a16="http://schemas.microsoft.com/office/drawing/2014/main" id="{573C4272-0739-47F8-9D1F-980F6AF9516D}"/>
              </a:ext>
            </a:extLst>
          </p:cNvPr>
          <p:cNvSpPr txBox="1"/>
          <p:nvPr/>
        </p:nvSpPr>
        <p:spPr>
          <a:xfrm>
            <a:off x="7269125" y="1924313"/>
            <a:ext cx="4373145" cy="378361"/>
          </a:xfrm>
          <a:prstGeom prst="rect">
            <a:avLst/>
          </a:prstGeom>
        </p:spPr>
        <p:txBody>
          <a:bodyPr vert="horz" wrap="square" lIns="0" tIns="15355" rIns="0" bIns="0" rtlCol="0">
            <a:spAutoFit/>
          </a:bodyPr>
          <a:lstStyle/>
          <a:p>
            <a:pPr marL="15356">
              <a:spcBef>
                <a:spcPts val="121"/>
              </a:spcBef>
            </a:pPr>
            <a:r>
              <a:rPr lang="en-US" sz="2358" spc="175" dirty="0">
                <a:latin typeface="Tahoma"/>
                <a:cs typeface="Tahoma"/>
              </a:rPr>
              <a:t>O’Reilly – SciPy and NumPy</a:t>
            </a:r>
            <a:endParaRPr sz="2358" dirty="0">
              <a:latin typeface="Tahoma"/>
              <a:cs typeface="Tahoma"/>
            </a:endParaRPr>
          </a:p>
        </p:txBody>
      </p:sp>
    </p:spTree>
    <p:extLst>
      <p:ext uri="{BB962C8B-B14F-4D97-AF65-F5344CB8AC3E}">
        <p14:creationId xmlns:p14="http://schemas.microsoft.com/office/powerpoint/2010/main" val="24179731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2046555"/>
          </a:xfrm>
        </p:spPr>
        <p:txBody>
          <a:bodyPr>
            <a:normAutofit fontScale="92500" lnSpcReduction="10000"/>
          </a:bodyPr>
          <a:lstStyle/>
          <a:p>
            <a:pPr marL="342900" indent="-342900">
              <a:buAutoNum type="arabicParenR"/>
            </a:pPr>
            <a:r>
              <a:rPr lang="en-US" dirty="0"/>
              <a:t>First use NumPy to express your RGB input colors as a matrix. You will need to transpose the records, so each record is a column.</a:t>
            </a:r>
          </a:p>
          <a:p>
            <a:pPr marL="342900" indent="-342900">
              <a:buAutoNum type="arabicParenR"/>
            </a:pPr>
            <a:r>
              <a:rPr lang="en-US" dirty="0"/>
              <a:t>Since 255 is the maximum value for a color field, divide each value in the matrix by 255 to scale it between 0 and 1.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E17E12-4B25-409F-A89B-4DD39642C87E}"/>
                  </a:ext>
                </a:extLst>
              </p:cNvPr>
              <p:cNvSpPr txBox="1"/>
              <p:nvPr/>
            </p:nvSpPr>
            <p:spPr>
              <a:xfrm>
                <a:off x="775571" y="41785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100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139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205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CDE17E12-4B25-409F-A89B-4DD39642C87E}"/>
                  </a:ext>
                </a:extLst>
              </p:cNvPr>
              <p:cNvSpPr txBox="1">
                <a:spLocks noRot="1" noChangeAspect="1" noMove="1" noResize="1" noEditPoints="1" noAdjustHandles="1" noChangeArrowheads="1" noChangeShapeType="1" noTextEdit="1"/>
              </p:cNvSpPr>
              <p:nvPr/>
            </p:nvSpPr>
            <p:spPr>
              <a:xfrm>
                <a:off x="775571" y="4178596"/>
                <a:ext cx="3814430" cy="86655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E5738CA-B069-40BA-BB6F-1AF87F43107F}"/>
              </a:ext>
            </a:extLst>
          </p:cNvPr>
          <p:cNvSpPr txBox="1"/>
          <p:nvPr/>
        </p:nvSpPr>
        <p:spPr>
          <a:xfrm>
            <a:off x="829340" y="3732028"/>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Input RGB Colors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6585488" y="4178597"/>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6585488" y="4178597"/>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6659916" y="3732027"/>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7F0730-251D-4890-8855-46A4A56320D5}"/>
                  </a:ext>
                </a:extLst>
              </p:cNvPr>
              <p:cNvSpPr txBox="1"/>
              <p:nvPr/>
            </p:nvSpPr>
            <p:spPr>
              <a:xfrm>
                <a:off x="4894912" y="4130749"/>
                <a:ext cx="1520455" cy="914400"/>
              </a:xfrm>
              <a:prstGeom prst="rect">
                <a:avLst/>
              </a:prstGeom>
            </p:spPr>
            <p:txBody>
              <a:bodyPr vert="horz" wrap="none" lIns="0" tIns="0" rIns="0" bIns="0" rtlCol="0">
                <a:normAutofit fontScale="77500" lnSpcReduction="20000"/>
              </a:bodyPr>
              <a:lstStyle/>
              <a:p>
                <a:pPr algn="l">
                  <a:spcAft>
                    <a:spcPts val="2000"/>
                  </a:spcAft>
                </a:pPr>
                <a14:m>
                  <m:oMathPara xmlns:m="http://schemas.openxmlformats.org/officeDocument/2006/math">
                    <m:oMathParaPr>
                      <m:jc m:val="centerGroup"/>
                    </m:oMathParaPr>
                    <m:oMath xmlns:m="http://schemas.openxmlformats.org/officeDocument/2006/math">
                      <m:r>
                        <a:rPr lang="en-US" sz="280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f>
                        <m:fPr>
                          <m:ctrlPr>
                            <a:rPr lang="en-US" sz="2800" b="0" i="1" smtClean="0">
                              <a:solidFill>
                                <a:prstClr val="black">
                                  <a:lumMod val="75000"/>
                                  <a:lumOff val="25000"/>
                                </a:prstClr>
                              </a:solidFill>
                              <a:latin typeface="Cambria Math" panose="02040503050406030204" pitchFamily="18" charset="0"/>
                              <a:cs typeface="Segoe UI" panose="020B0502040204020203" pitchFamily="34" charset="0"/>
                            </a:rPr>
                          </m:ctrlPr>
                        </m:fPr>
                        <m:num>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1</m:t>
                          </m:r>
                        </m:num>
                        <m:den>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255</m:t>
                          </m:r>
                        </m:den>
                      </m:f>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oMath>
                  </m:oMathPara>
                </a14:m>
                <a:endParaRPr lang="en-US" sz="28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9" name="TextBox 8">
                <a:extLst>
                  <a:ext uri="{FF2B5EF4-FFF2-40B4-BE49-F238E27FC236}">
                    <a16:creationId xmlns:a16="http://schemas.microsoft.com/office/drawing/2014/main" id="{7E7F0730-251D-4890-8855-46A4A56320D5}"/>
                  </a:ext>
                </a:extLst>
              </p:cNvPr>
              <p:cNvSpPr txBox="1">
                <a:spLocks noRot="1" noChangeAspect="1" noMove="1" noResize="1" noEditPoints="1" noAdjustHandles="1" noChangeArrowheads="1" noChangeShapeType="1" noTextEdit="1"/>
              </p:cNvSpPr>
              <p:nvPr/>
            </p:nvSpPr>
            <p:spPr>
              <a:xfrm>
                <a:off x="4894912" y="4130749"/>
                <a:ext cx="1520455" cy="914400"/>
              </a:xfrm>
              <a:prstGeom prst="rect">
                <a:avLst/>
              </a:prstGeom>
              <a:blipFill>
                <a:blip r:embed="rId4"/>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5DE1383-A6A3-4C03-B80F-0809E246EB65}"/>
              </a:ext>
            </a:extLst>
          </p:cNvPr>
          <p:cNvPicPr>
            <a:picLocks noChangeAspect="1"/>
          </p:cNvPicPr>
          <p:nvPr/>
        </p:nvPicPr>
        <p:blipFill>
          <a:blip r:embed="rId5"/>
          <a:stretch>
            <a:fillRect/>
          </a:stretch>
        </p:blipFill>
        <p:spPr>
          <a:xfrm>
            <a:off x="857577" y="5463605"/>
            <a:ext cx="9199441" cy="10388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90682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3) Next create a 3 x 3 matrix of random values between 0 and 1, which will represent the weight values between the input and middle layer.  Later we will randomly adjust these values with hill-climbing to get a desired output. </a:t>
            </a:r>
          </a:p>
          <a:p>
            <a:r>
              <a:rPr lang="en-US" dirty="0"/>
              <a:t>4) During each iteration while hill climbing, we will “multiply” these matrices using the </a:t>
            </a:r>
            <a:r>
              <a:rPr lang="en-US" b="1" dirty="0">
                <a:solidFill>
                  <a:srgbClr val="FF0000"/>
                </a:solidFill>
              </a:rPr>
              <a:t>dot product </a:t>
            </a:r>
            <a:r>
              <a:rPr lang="en-US" dirty="0"/>
              <a:t>function, which will multiply each row of the first matrix to the column of the second matrix, then sum respectively (watch </a:t>
            </a:r>
            <a:r>
              <a:rPr lang="en-US" dirty="0">
                <a:hlinkClick r:id="rId2"/>
              </a:rPr>
              <a:t>3Blue1Brown on YouTube to learn more </a:t>
            </a:r>
            <a:r>
              <a:rPr lang="en-US" dirty="0"/>
              <a:t>).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3704691" y="49714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3704691" y="4971496"/>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3779119" y="4524926"/>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6BDBBF-65B8-4AA0-8D1E-9AA864F97C63}"/>
                  </a:ext>
                </a:extLst>
              </p:cNvPr>
              <p:cNvSpPr txBox="1"/>
              <p:nvPr/>
            </p:nvSpPr>
            <p:spPr>
              <a:xfrm>
                <a:off x="965810" y="4949453"/>
                <a:ext cx="1746893"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.481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.783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.563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.673</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0" name="TextBox 9">
                <a:extLst>
                  <a:ext uri="{FF2B5EF4-FFF2-40B4-BE49-F238E27FC236}">
                    <a16:creationId xmlns:a16="http://schemas.microsoft.com/office/drawing/2014/main" id="{146BDBBF-65B8-4AA0-8D1E-9AA864F97C63}"/>
                  </a:ext>
                </a:extLst>
              </p:cNvPr>
              <p:cNvSpPr txBox="1">
                <a:spLocks noRot="1" noChangeAspect="1" noMove="1" noResize="1" noEditPoints="1" noAdjustHandles="1" noChangeArrowheads="1" noChangeShapeType="1" noTextEdit="1"/>
              </p:cNvSpPr>
              <p:nvPr/>
            </p:nvSpPr>
            <p:spPr>
              <a:xfrm>
                <a:off x="965810" y="4949453"/>
                <a:ext cx="1746893" cy="866553"/>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732BAAA-ABF7-474B-8951-B8F717F63D75}"/>
              </a:ext>
            </a:extLst>
          </p:cNvPr>
          <p:cNvSpPr txBox="1"/>
          <p:nvPr/>
        </p:nvSpPr>
        <p:spPr>
          <a:xfrm>
            <a:off x="521207" y="4508205"/>
            <a:ext cx="3006854" cy="361507"/>
          </a:xfrm>
          <a:prstGeom prst="rect">
            <a:avLst/>
          </a:prstGeom>
        </p:spPr>
        <p:txBody>
          <a:bodyPr vert="horz" wrap="none" lIns="91440" tIns="45720" rIns="91440" bIns="45720" rtlCol="0">
            <a:normAutofit/>
          </a:bodyPr>
          <a:lstStyle/>
          <a:p>
            <a:pPr algn="l">
              <a:spcAft>
                <a:spcPts val="2000"/>
              </a:spcAft>
            </a:pPr>
            <a:r>
              <a:rPr lang="en-US" sz="1600" dirty="0" err="1">
                <a:solidFill>
                  <a:prstClr val="black">
                    <a:lumMod val="75000"/>
                    <a:lumOff val="25000"/>
                  </a:prstClr>
                </a:solidFill>
                <a:latin typeface="Segoe UI" panose="020B0502040204020203" pitchFamily="34" charset="0"/>
                <a:cs typeface="Segoe UI" panose="020B0502040204020203" pitchFamily="34" charset="0"/>
              </a:rPr>
              <a:t>Input→Middle</a:t>
            </a:r>
            <a:r>
              <a:rPr lang="en-US" sz="1600" dirty="0">
                <a:solidFill>
                  <a:prstClr val="black">
                    <a:lumMod val="75000"/>
                    <a:lumOff val="25000"/>
                  </a:prstClr>
                </a:solidFill>
                <a:latin typeface="Segoe UI" panose="020B0502040204020203" pitchFamily="34" charset="0"/>
                <a:cs typeface="Segoe UI" panose="020B0502040204020203" pitchFamily="34" charset="0"/>
              </a:rPr>
              <a:t> Layer Weights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338F622-6843-474F-8F9F-5CF39A914800}"/>
                  </a:ext>
                </a:extLst>
              </p:cNvPr>
              <p:cNvSpPr/>
              <p:nvPr/>
            </p:nvSpPr>
            <p:spPr>
              <a:xfrm>
                <a:off x="3164772" y="4863256"/>
                <a:ext cx="5389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4" name="Rectangle 3">
                <a:extLst>
                  <a:ext uri="{FF2B5EF4-FFF2-40B4-BE49-F238E27FC236}">
                    <a16:creationId xmlns:a16="http://schemas.microsoft.com/office/drawing/2014/main" id="{5338F622-6843-474F-8F9F-5CF39A914800}"/>
                  </a:ext>
                </a:extLst>
              </p:cNvPr>
              <p:cNvSpPr>
                <a:spLocks noRot="1" noChangeAspect="1" noMove="1" noResize="1" noEditPoints="1" noAdjustHandles="1" noChangeArrowheads="1" noChangeShapeType="1" noTextEdit="1"/>
              </p:cNvSpPr>
              <p:nvPr/>
            </p:nvSpPr>
            <p:spPr>
              <a:xfrm>
                <a:off x="3164772" y="4863256"/>
                <a:ext cx="5389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8081638" y="4983773"/>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.380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.188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.426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.021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.366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.220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8081638" y="4983773"/>
                <a:ext cx="3814430" cy="866553"/>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C1C469BC-F040-41C8-9692-4D8FCB3238C9}"/>
              </a:ext>
            </a:extLst>
          </p:cNvPr>
          <p:cNvSpPr txBox="1"/>
          <p:nvPr/>
        </p:nvSpPr>
        <p:spPr>
          <a:xfrm>
            <a:off x="8156066" y="4537203"/>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First Output </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A68544E-9EA5-4AF9-BD91-E5666664180B}"/>
                  </a:ext>
                </a:extLst>
              </p:cNvPr>
              <p:cNvSpPr/>
              <p:nvPr/>
            </p:nvSpPr>
            <p:spPr>
              <a:xfrm>
                <a:off x="7459293" y="4899990"/>
                <a:ext cx="5501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BA68544E-9EA5-4AF9-BD91-E5666664180B}"/>
                  </a:ext>
                </a:extLst>
              </p:cNvPr>
              <p:cNvSpPr>
                <a:spLocks noRot="1" noChangeAspect="1" noMove="1" noResize="1" noEditPoints="1" noAdjustHandles="1" noChangeArrowheads="1" noChangeShapeType="1" noTextEdit="1"/>
              </p:cNvSpPr>
              <p:nvPr/>
            </p:nvSpPr>
            <p:spPr>
              <a:xfrm>
                <a:off x="7459293" y="4899990"/>
                <a:ext cx="550151" cy="523220"/>
              </a:xfrm>
              <a:prstGeom prst="rect">
                <a:avLst/>
              </a:prstGeom>
              <a:blipFill>
                <a:blip r:embed="rId7"/>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4295E2E-7E7D-4BFB-AE35-6FE780CCF9A6}"/>
              </a:ext>
            </a:extLst>
          </p:cNvPr>
          <p:cNvPicPr>
            <a:picLocks noChangeAspect="1"/>
          </p:cNvPicPr>
          <p:nvPr/>
        </p:nvPicPr>
        <p:blipFill>
          <a:blip r:embed="rId8"/>
          <a:stretch>
            <a:fillRect/>
          </a:stretch>
        </p:blipFill>
        <p:spPr>
          <a:xfrm>
            <a:off x="6202839" y="5946289"/>
            <a:ext cx="5693229" cy="77189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BE4D91FC-31E6-4FB5-A824-F30577A4C338}"/>
              </a:ext>
            </a:extLst>
          </p:cNvPr>
          <p:cNvSpPr/>
          <p:nvPr/>
        </p:nvSpPr>
        <p:spPr>
          <a:xfrm>
            <a:off x="1095153" y="4886433"/>
            <a:ext cx="1507102" cy="2809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4135F22-59AC-4349-A458-43D10951DEEC}"/>
              </a:ext>
            </a:extLst>
          </p:cNvPr>
          <p:cNvSpPr/>
          <p:nvPr/>
        </p:nvSpPr>
        <p:spPr>
          <a:xfrm>
            <a:off x="3775896" y="4898709"/>
            <a:ext cx="328271" cy="741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5926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5) Declare the biases as a matrix with random values ranging from 0 to 1, and these will be added to the dot product output. </a:t>
            </a:r>
          </a:p>
          <a:p>
            <a:r>
              <a:rPr lang="en-US" dirty="0"/>
              <a:t>6) Apply the first layer’s activation function on our first layer output, which in this case we will use </a:t>
            </a:r>
            <a:r>
              <a:rPr lang="en-US" dirty="0" err="1"/>
              <a:t>Relu</a:t>
            </a:r>
            <a:r>
              <a:rPr lang="en-US" dirty="0"/>
              <a:t> which turns negative values into 0.  </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940046" y="3742767"/>
                <a:ext cx="10564382" cy="765438"/>
              </a:xfrm>
              <a:prstGeom prst="rect">
                <a:avLst/>
              </a:prstGeom>
            </p:spPr>
            <p:txBody>
              <a:bodyPr vert="horz" wrap="none" lIns="0" tIns="0" rIns="0" bIns="0" rtlCol="0">
                <a:normAutofit/>
              </a:bodyPr>
              <a:lstStyle/>
              <a:p>
                <a:pPr>
                  <a:spcAft>
                    <a:spcPts val="2000"/>
                  </a:spcAft>
                </a:pPr>
                <a14:m>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𝑟𝑒𝑙𝑢</m:t>
                    </m:r>
                    <m:d>
                      <m:dPr>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  </m:t>
                        </m:r>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1"/>
                                      <m:mcJc m:val="center"/>
                                    </m:mcPr>
                                  </m:mc>
                                </m:mcs>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23</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.61</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.33</m:t>
                                  </m:r>
                                </m:e>
                              </m:mr>
                            </m:m>
                          </m:e>
                        </m:d>
                      </m:e>
                    </m:d>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m:t>
                    </m:r>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a:t>
                </a:r>
                <a14:m>
                  <m:oMath xmlns:m="http://schemas.openxmlformats.org/officeDocument/2006/math">
                    <m:d>
                      <m:dPr>
                        <m:begChr m:val="["/>
                        <m:endChr m:val="]"/>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oMath>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940046" y="3742767"/>
                <a:ext cx="10564382" cy="765438"/>
              </a:xfrm>
              <a:prstGeom prst="rect">
                <a:avLst/>
              </a:prstGeo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C2BEC3C-CA26-43F4-8A8E-3417F2D6EBF6}"/>
              </a:ext>
            </a:extLst>
          </p:cNvPr>
          <p:cNvPicPr>
            <a:picLocks noChangeAspect="1"/>
          </p:cNvPicPr>
          <p:nvPr/>
        </p:nvPicPr>
        <p:blipFill>
          <a:blip r:embed="rId3"/>
          <a:stretch>
            <a:fillRect/>
          </a:stretch>
        </p:blipFill>
        <p:spPr>
          <a:xfrm>
            <a:off x="2246128" y="4906853"/>
            <a:ext cx="7699744" cy="1583686"/>
          </a:xfrm>
          <a:prstGeom prst="rect">
            <a:avLst/>
          </a:prstGeom>
        </p:spPr>
      </p:pic>
    </p:spTree>
    <p:extLst>
      <p:ext uri="{BB962C8B-B14F-4D97-AF65-F5344CB8AC3E}">
        <p14:creationId xmlns:p14="http://schemas.microsoft.com/office/powerpoint/2010/main" val="23495215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911258" y="3079788"/>
            <a:ext cx="6779420" cy="2862322"/>
          </a:xfrm>
          <a:prstGeom prst="rect">
            <a:avLst/>
          </a:pr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Extract the input columns, scale down by 255</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training_inputs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training_data.iloc</a:t>
            </a:r>
            <a:r>
              <a:rPr lang="en-US" altLang="en-US" sz="900" b="1" dirty="0">
                <a:solidFill>
                  <a:srgbClr val="000000"/>
                </a:solidFill>
                <a:latin typeface="Consolas" panose="020B0609020204030204" pitchFamily="49" charset="0"/>
              </a:rPr>
              <a:t>[:, 0:3].</a:t>
            </a:r>
            <a:r>
              <a:rPr lang="en-US" altLang="en-US" sz="900" b="1" dirty="0" err="1">
                <a:solidFill>
                  <a:srgbClr val="000000"/>
                </a:solidFill>
                <a:latin typeface="Consolas" panose="020B0609020204030204" pitchFamily="49" charset="0"/>
              </a:rPr>
              <a:t>values.transpose</a:t>
            </a:r>
            <a:r>
              <a:rPr lang="en-US" altLang="en-US" sz="900" b="1" dirty="0">
                <a:solidFill>
                  <a:srgbClr val="000000"/>
                </a:solidFill>
                <a:latin typeface="Consolas" panose="020B0609020204030204" pitchFamily="49" charset="0"/>
              </a:rPr>
              <a:t>() / 255</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Build neural network with weights and biases</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(3, 3)</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(2, 3)</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(3, 1)</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(2, 1)</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Activation functions</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relu</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np.maximum</a:t>
            </a:r>
            <a:r>
              <a:rPr lang="en-US" altLang="en-US" sz="900" b="1" dirty="0">
                <a:solidFill>
                  <a:srgbClr val="000000"/>
                </a:solidFill>
                <a:latin typeface="Consolas" panose="020B0609020204030204" pitchFamily="49" charset="0"/>
              </a:rPr>
              <a:t>(x, 0)</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softmax</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special.softmax</a:t>
            </a:r>
            <a:r>
              <a:rPr lang="en-US" altLang="en-US" sz="900" b="1" dirty="0">
                <a:solidFill>
                  <a:srgbClr val="000000"/>
                </a:solidFill>
                <a:latin typeface="Consolas" panose="020B0609020204030204" pitchFamily="49" charset="0"/>
              </a:rPr>
              <a:t>(x, axis=0)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latin typeface="Arial" panose="020B0604020202020204" pitchFamily="34" charset="0"/>
              </a:rPr>
              <a:t> </a:t>
            </a:r>
            <a:r>
              <a:rPr lang="en-US" altLang="en-US" sz="900" b="1" dirty="0" err="1">
                <a:latin typeface="Arial" panose="020B0604020202020204" pitchFamily="34" charset="0"/>
              </a:rPr>
              <a:t>training_outputs</a:t>
            </a:r>
            <a:r>
              <a:rPr lang="en-US" altLang="en-US" sz="900" b="1" dirty="0">
                <a:latin typeface="Arial" panose="020B0604020202020204" pitchFamily="34" charset="0"/>
              </a:rPr>
              <a:t> = </a:t>
            </a:r>
            <a:r>
              <a:rPr lang="en-US" altLang="en-US" sz="900" b="1" dirty="0" err="1">
                <a:latin typeface="Arial" panose="020B0604020202020204" pitchFamily="34" charset="0"/>
              </a:rPr>
              <a:t>softmax</a:t>
            </a:r>
            <a:r>
              <a:rPr lang="en-US" altLang="en-US" sz="900" b="1" dirty="0">
                <a:latin typeface="Arial" panose="020B0604020202020204" pitchFamily="34" charset="0"/>
              </a:rPr>
              <a:t>(</a:t>
            </a:r>
            <a:r>
              <a:rPr lang="en-US" altLang="en-US" sz="900" b="1" dirty="0" err="1">
                <a:latin typeface="Arial" panose="020B0604020202020204" pitchFamily="34" charset="0"/>
              </a:rPr>
              <a:t>output_bias</a:t>
            </a:r>
            <a:r>
              <a:rPr lang="en-US" altLang="en-US" sz="900" b="1" dirty="0">
                <a:latin typeface="Arial" panose="020B0604020202020204" pitchFamily="34" charset="0"/>
              </a:rPr>
              <a:t> + output_weights.dot(</a:t>
            </a:r>
            <a:r>
              <a:rPr lang="en-US" altLang="en-US" sz="900" b="1" dirty="0" err="1">
                <a:latin typeface="Arial" panose="020B0604020202020204" pitchFamily="34" charset="0"/>
              </a:rPr>
              <a:t>relu</a:t>
            </a:r>
            <a:r>
              <a:rPr lang="en-US" altLang="en-US" sz="900" b="1" dirty="0">
                <a:latin typeface="Arial" panose="020B0604020202020204" pitchFamily="34" charset="0"/>
              </a:rPr>
              <a:t>(</a:t>
            </a:r>
            <a:r>
              <a:rPr lang="en-US" altLang="en-US" sz="900" b="1" dirty="0" err="1">
                <a:latin typeface="Arial" panose="020B0604020202020204" pitchFamily="34" charset="0"/>
              </a:rPr>
              <a:t>middle_bias</a:t>
            </a:r>
            <a:r>
              <a:rPr lang="en-US" altLang="en-US" sz="900" b="1" dirty="0">
                <a:latin typeface="Arial" panose="020B0604020202020204" pitchFamily="34" charset="0"/>
              </a:rPr>
              <a:t> + middle_weights.dot(</a:t>
            </a:r>
            <a:r>
              <a:rPr lang="en-US" altLang="en-US" sz="900" b="1" dirty="0" err="1">
                <a:latin typeface="Arial" panose="020B0604020202020204" pitchFamily="34" charset="0"/>
              </a:rPr>
              <a:t>training_inputs</a:t>
            </a:r>
            <a:r>
              <a:rPr lang="en-US" altLang="en-US" sz="900" b="1" dirty="0">
                <a:latin typeface="Arial" panose="020B0604020202020204" pitchFamily="34" charset="0"/>
              </a:rPr>
              <a:t>))))</a:t>
            </a:r>
            <a:endParaRPr kumimoji="0" lang="en-US" altLang="en-US" sz="900" b="1" i="0" u="none" strike="noStrike" cap="none" normalizeH="0" baseline="0" dirty="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DAFCB1CA-7760-416B-AA81-2BC93B026208}"/>
              </a:ext>
            </a:extLst>
          </p:cNvPr>
          <p:cNvSpPr>
            <a:spLocks noGrp="1"/>
          </p:cNvSpPr>
          <p:nvPr>
            <p:ph sz="quarter" idx="10"/>
          </p:nvPr>
        </p:nvSpPr>
        <p:spPr>
          <a:xfrm>
            <a:off x="539496" y="1435609"/>
            <a:ext cx="10964932" cy="1296706"/>
          </a:xfrm>
        </p:spPr>
        <p:txBody>
          <a:bodyPr>
            <a:normAutofit lnSpcReduction="10000"/>
          </a:bodyPr>
          <a:lstStyle/>
          <a:p>
            <a:r>
              <a:rPr lang="en-US" dirty="0"/>
              <a:t>7) Okay, I’m lazy and I want to get to the end result. </a:t>
            </a:r>
          </a:p>
          <a:p>
            <a:r>
              <a:rPr lang="en-US" dirty="0"/>
              <a:t>Here is what we are getting at. This is how you build the entire neural network with NumPy:</a:t>
            </a:r>
          </a:p>
          <a:p>
            <a:endParaRPr lang="en-US" dirty="0"/>
          </a:p>
          <a:p>
            <a:endParaRPr lang="en-US" dirty="0"/>
          </a:p>
        </p:txBody>
      </p:sp>
      <p:sp>
        <p:nvSpPr>
          <p:cNvPr id="12" name="Rectangle 11">
            <a:extLst>
              <a:ext uri="{FF2B5EF4-FFF2-40B4-BE49-F238E27FC236}">
                <a16:creationId xmlns:a16="http://schemas.microsoft.com/office/drawing/2014/main" id="{86B878AC-B2D0-4DBF-BC28-6B15A853B889}"/>
              </a:ext>
            </a:extLst>
          </p:cNvPr>
          <p:cNvSpPr/>
          <p:nvPr/>
        </p:nvSpPr>
        <p:spPr>
          <a:xfrm>
            <a:off x="911258" y="5695450"/>
            <a:ext cx="6686029" cy="2923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FA3E7E3-5EED-400E-A94E-945CE36D04F1}"/>
              </a:ext>
            </a:extLst>
          </p:cNvPr>
          <p:cNvCxnSpPr/>
          <p:nvPr/>
        </p:nvCxnSpPr>
        <p:spPr>
          <a:xfrm flipH="1">
            <a:off x="8488990" y="5157105"/>
            <a:ext cx="515679" cy="744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AD587C-5206-47C0-8A82-3E08A7FA177A}"/>
              </a:ext>
            </a:extLst>
          </p:cNvPr>
          <p:cNvSpPr txBox="1"/>
          <p:nvPr/>
        </p:nvSpPr>
        <p:spPr>
          <a:xfrm>
            <a:off x="8861128" y="4781050"/>
            <a:ext cx="2110563"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The neural network!</a:t>
            </a:r>
          </a:p>
        </p:txBody>
      </p:sp>
      <p:sp>
        <p:nvSpPr>
          <p:cNvPr id="4" name="Rectangle 2">
            <a:extLst>
              <a:ext uri="{FF2B5EF4-FFF2-40B4-BE49-F238E27FC236}">
                <a16:creationId xmlns:a16="http://schemas.microsoft.com/office/drawing/2014/main" id="{CBF44B41-18D1-4B5A-923F-0778783333C4}"/>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nsolas" panose="020B0609020204030204" pitchFamily="49" charset="0"/>
              </a:rPr>
              <a:t>training_outputs = softmax(output_bias + output_weights.dot(relu(middle_bias + middle_weights.dot(training_inputs))))</a:t>
            </a:r>
            <a:br>
              <a:rPr kumimoji="0" lang="en-US" altLang="en-US" sz="900" b="0" i="0" u="none" strike="noStrike" cap="none" normalizeH="0" baseline="0">
                <a:ln>
                  <a:noFill/>
                </a:ln>
                <a:solidFill>
                  <a:srgbClr val="000000"/>
                </a:solidFill>
                <a:effectLst/>
                <a:latin typeface="Consolas" panose="020B06090202040302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26975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normAutofit/>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521207" y="1719964"/>
            <a:ext cx="102098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200" b="1" dirty="0">
                <a:solidFill>
                  <a:srgbClr val="000000"/>
                </a:solidFill>
                <a:latin typeface="Consolas" panose="020B0609020204030204" pitchFamily="49" charset="0"/>
              </a:rPr>
              <a:t> </a:t>
            </a:r>
            <a:r>
              <a:rPr lang="en-US" altLang="en-US" sz="1200" b="1" dirty="0" err="1">
                <a:solidFill>
                  <a:srgbClr val="000000"/>
                </a:solidFill>
                <a:latin typeface="Consolas" panose="020B0609020204030204" pitchFamily="49" charset="0"/>
              </a:rPr>
              <a:t>training_outputs</a:t>
            </a:r>
            <a:r>
              <a:rPr lang="en-US" altLang="en-US" sz="1200" b="1" dirty="0">
                <a:solidFill>
                  <a:srgbClr val="000000"/>
                </a:solidFill>
                <a:latin typeface="Consolas" panose="020B0609020204030204" pitchFamily="49" charset="0"/>
              </a:rPr>
              <a:t> = </a:t>
            </a:r>
            <a:r>
              <a:rPr lang="en-US" altLang="en-US" sz="1200" b="1" dirty="0" err="1">
                <a:solidFill>
                  <a:srgbClr val="000000"/>
                </a:solidFill>
                <a:latin typeface="Consolas" panose="020B0609020204030204" pitchFamily="49" charset="0"/>
              </a:rPr>
              <a:t>softmax</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output_bias</a:t>
            </a:r>
            <a:r>
              <a:rPr lang="en-US" altLang="en-US" sz="1200" b="1" dirty="0">
                <a:solidFill>
                  <a:srgbClr val="000000"/>
                </a:solidFill>
                <a:latin typeface="Consolas" panose="020B0609020204030204" pitchFamily="49" charset="0"/>
              </a:rPr>
              <a:t> + output_weights.dot(</a:t>
            </a:r>
            <a:r>
              <a:rPr lang="en-US" altLang="en-US" sz="1200" b="1" dirty="0" err="1">
                <a:solidFill>
                  <a:srgbClr val="000000"/>
                </a:solidFill>
                <a:latin typeface="Consolas" panose="020B0609020204030204" pitchFamily="49" charset="0"/>
              </a:rPr>
              <a:t>relu</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middle_bias</a:t>
            </a:r>
            <a:r>
              <a:rPr lang="en-US" altLang="en-US" sz="1200" b="1" dirty="0">
                <a:solidFill>
                  <a:srgbClr val="000000"/>
                </a:solidFill>
                <a:latin typeface="Consolas" panose="020B0609020204030204" pitchFamily="49" charset="0"/>
              </a:rPr>
              <a:t> + middle_weights.dot(</a:t>
            </a:r>
            <a:r>
              <a:rPr lang="en-US" altLang="en-US" sz="1200" b="1" dirty="0" err="1">
                <a:solidFill>
                  <a:srgbClr val="000000"/>
                </a:solidFill>
                <a:latin typeface="Consolas" panose="020B0609020204030204" pitchFamily="49" charset="0"/>
              </a:rPr>
              <a:t>training_inputs</a:t>
            </a:r>
            <a:r>
              <a:rPr lang="en-US" altLang="en-US" sz="1200" b="1" dirty="0">
                <a:solidFill>
                  <a:srgbClr val="000000"/>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068F2921-3C8E-461C-8586-E1E7121C2A27}"/>
              </a:ext>
            </a:extLst>
          </p:cNvPr>
          <p:cNvSpPr txBox="1">
            <a:spLocks/>
          </p:cNvSpPr>
          <p:nvPr/>
        </p:nvSpPr>
        <p:spPr>
          <a:xfrm>
            <a:off x="400883" y="2628790"/>
            <a:ext cx="10964932" cy="291889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That beautiful, magical one line executes your input values, multiplies all the weights and adds all the biases for all three layers, applies each activation function, and outputs the recommendation matrix. </a:t>
            </a:r>
          </a:p>
          <a:p>
            <a:pPr marL="285750" indent="-285750">
              <a:buFont typeface="Arial" panose="020B0604020202020204" pitchFamily="34" charset="0"/>
              <a:buChar char="•"/>
            </a:pPr>
            <a:r>
              <a:rPr lang="en-US" dirty="0"/>
              <a:t>For millions of iterations, we will loop a hill-climbing algorithm randomly adjusting the weights to minimize loss. </a:t>
            </a:r>
          </a:p>
          <a:p>
            <a:pPr marL="285750" indent="-285750">
              <a:buFont typeface="Arial" panose="020B0604020202020204" pitchFamily="34" charset="0"/>
              <a:buChar char="•"/>
            </a:pPr>
            <a:r>
              <a:rPr lang="en-US" dirty="0"/>
              <a:t>If we are lucky, we will get a good weight configuration that predicts the right outputs for new colors.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157667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3" name="object 3"/>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
        <p:nvSpPr>
          <p:cNvPr id="14" name="object 2">
            <a:extLst>
              <a:ext uri="{FF2B5EF4-FFF2-40B4-BE49-F238E27FC236}">
                <a16:creationId xmlns:a16="http://schemas.microsoft.com/office/drawing/2014/main" id="{DA087F1D-C769-466E-8169-AFFDD8116A1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5" name="object 3">
            <a:extLst>
              <a:ext uri="{FF2B5EF4-FFF2-40B4-BE49-F238E27FC236}">
                <a16:creationId xmlns:a16="http://schemas.microsoft.com/office/drawing/2014/main" id="{58712151-BF4A-46DA-A7F1-C40686279279}"/>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you plot a given line, notice that there is a difference between the predicted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and actual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with our observed data.  </a:t>
                </a:r>
              </a:p>
              <a:p>
                <a:pPr>
                  <a:spcAft>
                    <a:spcPts val="2000"/>
                  </a:spcAft>
                </a:pPr>
                <a:r>
                  <a:rPr lang="en-US" dirty="0">
                    <a:latin typeface="Segoe UI" panose="020B0502040204020203" pitchFamily="34" charset="0"/>
                    <a:cs typeface="Segoe UI" panose="020B0502040204020203" pitchFamily="34" charset="0"/>
                  </a:rPr>
                  <a:t>These are called </a:t>
                </a:r>
                <a:r>
                  <a:rPr lang="en-US" dirty="0">
                    <a:solidFill>
                      <a:srgbClr val="D24726"/>
                    </a:solidFill>
                    <a:latin typeface="Segoe UI Semibold" panose="020B0702040204020203" pitchFamily="34" charset="0"/>
                    <a:cs typeface="Segoe UI Semibold" panose="020B0702040204020203" pitchFamily="34" charset="0"/>
                  </a:rPr>
                  <a:t>residuals</a:t>
                </a:r>
                <a:r>
                  <a:rPr lang="en-US" dirty="0">
                    <a:latin typeface="Segoe UI" panose="020B0502040204020203" pitchFamily="34" charset="0"/>
                    <a:cs typeface="Segoe UI" panose="020B0502040204020203" pitchFamily="34" charset="0"/>
                  </a:rPr>
                  <a:t>, and in machine learning we want to minimize them. </a:t>
                </a:r>
              </a:p>
              <a:p>
                <a:pPr>
                  <a:spcAft>
                    <a:spcPts val="2000"/>
                  </a:spcAft>
                </a:pPr>
                <a:r>
                  <a:rPr lang="en-US" dirty="0">
                    <a:latin typeface="Segoe UI" panose="020B0502040204020203" pitchFamily="34" charset="0"/>
                    <a:cs typeface="Segoe UI" panose="020B0502040204020203" pitchFamily="34" charset="0"/>
                  </a:rPr>
                  <a:t>So how do we minimize residuals in aggregate?</a:t>
                </a: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48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1769244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10" name="object 2">
            <a:extLst>
              <a:ext uri="{FF2B5EF4-FFF2-40B4-BE49-F238E27FC236}">
                <a16:creationId xmlns:a16="http://schemas.microsoft.com/office/drawing/2014/main" id="{BA4182DC-CFA4-4D91-890A-EB02AFDF583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1" name="object 3">
            <a:extLst>
              <a:ext uri="{FF2B5EF4-FFF2-40B4-BE49-F238E27FC236}">
                <a16:creationId xmlns:a16="http://schemas.microsoft.com/office/drawing/2014/main" id="{1BBF90AE-115B-41DF-9BAA-BDAB99EBFB2A}"/>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8" name="object 2">
            <a:extLst>
              <a:ext uri="{FF2B5EF4-FFF2-40B4-BE49-F238E27FC236}">
                <a16:creationId xmlns:a16="http://schemas.microsoft.com/office/drawing/2014/main" id="{7293E793-59EA-4ADC-ADCD-E4926378963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9" name="object 3">
            <a:extLst>
              <a:ext uri="{FF2B5EF4-FFF2-40B4-BE49-F238E27FC236}">
                <a16:creationId xmlns:a16="http://schemas.microsoft.com/office/drawing/2014/main" id="{347D3F55-B786-4DC1-83D0-DACE290255A0}"/>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9" name="object 2">
            <a:extLst>
              <a:ext uri="{FF2B5EF4-FFF2-40B4-BE49-F238E27FC236}">
                <a16:creationId xmlns:a16="http://schemas.microsoft.com/office/drawing/2014/main" id="{C155AC04-8FE6-4324-B680-35D7C7C7609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DC3451D5-7340-4143-8C8A-C93D7930143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557844A5-CC8E-4A42-A2A0-0CCBEFC8924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DFAE474-BBC1-4BCE-B024-6106BDDC0E4B}"/>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71D13447-8029-4B6A-A153-865D0B7333DD}"/>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C4E0A28-60F3-4E33-B11D-8CE59BCC8198}"/>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9" name="object 2">
            <a:extLst>
              <a:ext uri="{FF2B5EF4-FFF2-40B4-BE49-F238E27FC236}">
                <a16:creationId xmlns:a16="http://schemas.microsoft.com/office/drawing/2014/main" id="{DD28BCCD-6372-456B-8912-1F047021CAF2}"/>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A9E8B506-D365-463D-9CFC-9FC42B95FE5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9" name="object 2">
            <a:extLst>
              <a:ext uri="{FF2B5EF4-FFF2-40B4-BE49-F238E27FC236}">
                <a16:creationId xmlns:a16="http://schemas.microsoft.com/office/drawing/2014/main" id="{1E4B948C-1D95-44D7-B055-6254B2AB9DB4}"/>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E8C8BFE-B36E-4201-BC2B-5C65EF4643D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1" name="object 2">
            <a:extLst>
              <a:ext uri="{FF2B5EF4-FFF2-40B4-BE49-F238E27FC236}">
                <a16:creationId xmlns:a16="http://schemas.microsoft.com/office/drawing/2014/main" id="{A64C2D74-4F67-45D8-8ABE-F462E780D32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8BB58DCD-4C4E-478C-87CF-5107EB0945BF}"/>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1" name="object 2">
            <a:extLst>
              <a:ext uri="{FF2B5EF4-FFF2-40B4-BE49-F238E27FC236}">
                <a16:creationId xmlns:a16="http://schemas.microsoft.com/office/drawing/2014/main" id="{F9CEB0D1-7EE4-4E95-8100-0AA3694225B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F7ED182A-11C5-488A-81C7-64DF1D6A7FA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9" name="object 2">
            <a:extLst>
              <a:ext uri="{FF2B5EF4-FFF2-40B4-BE49-F238E27FC236}">
                <a16:creationId xmlns:a16="http://schemas.microsoft.com/office/drawing/2014/main" id="{FCA1678A-D59B-48A4-8D08-066ED6242A6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FD6EF7F-FA65-4E7A-AFC0-C4FFE6291C14}"/>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we solve for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we need an objective to minimize total residuals using a </a:t>
                </a:r>
                <a:r>
                  <a:rPr lang="en-US" dirty="0">
                    <a:solidFill>
                      <a:srgbClr val="D24726"/>
                    </a:solidFill>
                    <a:latin typeface="Segoe UI Semibold" panose="020B0702040204020203" pitchFamily="34" charset="0"/>
                    <a:cs typeface="Segoe UI Semibold" panose="020B0702040204020203" pitchFamily="34" charset="0"/>
                  </a:rPr>
                  <a:t>loss function</a:t>
                </a:r>
                <a:r>
                  <a:rPr lang="en-US" dirty="0">
                    <a:latin typeface="Segoe UI" panose="020B0502040204020203" pitchFamily="34" charset="0"/>
                    <a:cs typeface="Segoe UI" panose="020B0502040204020203" pitchFamily="34" charset="0"/>
                  </a:rPr>
                  <a: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do not necessarily want to sum up the residuals, as the negatives will cancel out the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can sum the absolute values, but that does not amplify larger residuals, and absolute values are mathematically difficult to work with.    </a:t>
                </a:r>
              </a:p>
              <a:p>
                <a:pPr>
                  <a:spcAft>
                    <a:spcPts val="2000"/>
                  </a:spcAft>
                </a:pPr>
                <a:r>
                  <a:rPr lang="en-US" dirty="0">
                    <a:latin typeface="Segoe UI" panose="020B0502040204020203" pitchFamily="34" charset="0"/>
                    <a:cs typeface="Segoe UI" panose="020B0502040204020203" pitchFamily="34" charset="0"/>
                  </a:rPr>
                  <a:t>So what is the best approach to total all the residuals to evaluate the quality of the fit?</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4"/>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6845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11" name="object 2">
            <a:extLst>
              <a:ext uri="{FF2B5EF4-FFF2-40B4-BE49-F238E27FC236}">
                <a16:creationId xmlns:a16="http://schemas.microsoft.com/office/drawing/2014/main" id="{C66B0B78-71D0-4740-9B76-406591B2BDF1}"/>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D12C23C4-3564-4914-B9F4-5964D1151ECC}"/>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extLst>
      <p:ext uri="{BB962C8B-B14F-4D97-AF65-F5344CB8AC3E}">
        <p14:creationId xmlns:p14="http://schemas.microsoft.com/office/powerpoint/2010/main" val="11897324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p:pic>
        <p:nvPicPr>
          <p:cNvPr id="3" name="Picture 2">
            <a:extLst>
              <a:ext uri="{FF2B5EF4-FFF2-40B4-BE49-F238E27FC236}">
                <a16:creationId xmlns:a16="http://schemas.microsoft.com/office/drawing/2014/main" id="{21898C56-CD52-409E-9AB8-51EFF7957CC9}"/>
              </a:ext>
            </a:extLst>
          </p:cNvPr>
          <p:cNvPicPr>
            <a:picLocks noChangeAspect="1"/>
          </p:cNvPicPr>
          <p:nvPr/>
        </p:nvPicPr>
        <p:blipFill>
          <a:blip r:embed="rId2"/>
          <a:stretch>
            <a:fillRect/>
          </a:stretch>
        </p:blipFill>
        <p:spPr>
          <a:xfrm>
            <a:off x="1394749" y="1905978"/>
            <a:ext cx="9402501" cy="4116984"/>
          </a:xfrm>
          <a:prstGeom prst="rect">
            <a:avLst/>
          </a:prstGeom>
        </p:spPr>
      </p:pic>
    </p:spTree>
    <p:extLst>
      <p:ext uri="{BB962C8B-B14F-4D97-AF65-F5344CB8AC3E}">
        <p14:creationId xmlns:p14="http://schemas.microsoft.com/office/powerpoint/2010/main" val="262122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pic>
        <p:nvPicPr>
          <p:cNvPr id="3" name="Picture 2">
            <a:extLst>
              <a:ext uri="{FF2B5EF4-FFF2-40B4-BE49-F238E27FC236}">
                <a16:creationId xmlns:a16="http://schemas.microsoft.com/office/drawing/2014/main" id="{CEC4D6FE-792E-4997-AA04-66A0908AEB14}"/>
              </a:ext>
            </a:extLst>
          </p:cNvPr>
          <p:cNvPicPr>
            <a:picLocks noChangeAspect="1"/>
          </p:cNvPicPr>
          <p:nvPr/>
        </p:nvPicPr>
        <p:blipFill>
          <a:blip r:embed="rId2"/>
          <a:stretch>
            <a:fillRect/>
          </a:stretch>
        </p:blipFill>
        <p:spPr>
          <a:xfrm>
            <a:off x="1425466" y="1649393"/>
            <a:ext cx="9341067" cy="4239744"/>
          </a:xfrm>
          <a:prstGeom prst="rect">
            <a:avLst/>
          </a:prstGeom>
        </p:spPr>
      </p:pic>
    </p:spTree>
    <p:extLst>
      <p:ext uri="{BB962C8B-B14F-4D97-AF65-F5344CB8AC3E}">
        <p14:creationId xmlns:p14="http://schemas.microsoft.com/office/powerpoint/2010/main" val="7647847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3FAD-9AEC-4567-A62C-C1D94E309598}"/>
              </a:ext>
            </a:extLst>
          </p:cNvPr>
          <p:cNvSpPr>
            <a:spLocks noGrp="1"/>
          </p:cNvSpPr>
          <p:nvPr>
            <p:ph type="title"/>
          </p:nvPr>
        </p:nvSpPr>
        <p:spPr/>
        <p:txBody>
          <a:bodyPr/>
          <a:lstStyle/>
          <a:p>
            <a:r>
              <a:rPr lang="en-US" dirty="0"/>
              <a:t>The Hard Part of Deep Learning</a:t>
            </a:r>
          </a:p>
        </p:txBody>
      </p:sp>
      <p:sp>
        <p:nvSpPr>
          <p:cNvPr id="3" name="Content Placeholder 2">
            <a:extLst>
              <a:ext uri="{FF2B5EF4-FFF2-40B4-BE49-F238E27FC236}">
                <a16:creationId xmlns:a16="http://schemas.microsoft.com/office/drawing/2014/main" id="{0B1FC152-5D85-4CF3-A38F-397FCB42BD9D}"/>
              </a:ext>
            </a:extLst>
          </p:cNvPr>
          <p:cNvSpPr>
            <a:spLocks noGrp="1"/>
          </p:cNvSpPr>
          <p:nvPr>
            <p:ph sz="quarter" idx="10"/>
          </p:nvPr>
        </p:nvSpPr>
        <p:spPr>
          <a:xfrm>
            <a:off x="539495" y="1435608"/>
            <a:ext cx="7581950" cy="4974336"/>
          </a:xfrm>
        </p:spPr>
        <p:txBody>
          <a:bodyPr>
            <a:normAutofit/>
          </a:bodyPr>
          <a:lstStyle/>
          <a:p>
            <a:r>
              <a:rPr lang="en-US" dirty="0"/>
              <a:t>A lot of the machine learning algorithms we have learned to this point were convex, meaning they have a single local minimum. </a:t>
            </a:r>
          </a:p>
          <a:p>
            <a:r>
              <a:rPr lang="en-US" dirty="0"/>
              <a:t>However, deep learning problems often have several local minima, and it can be challenging to end up in one that is optimal.</a:t>
            </a:r>
          </a:p>
          <a:p>
            <a:r>
              <a:rPr lang="en-US" dirty="0"/>
              <a:t>Like any machine learning algorithm, we also have to be careful to not overfit so finding the global minimum may not be a good thing!</a:t>
            </a:r>
          </a:p>
          <a:p>
            <a:r>
              <a:rPr lang="en-US" dirty="0"/>
              <a:t>In another O’Reilly Online Training </a:t>
            </a:r>
            <a:r>
              <a:rPr lang="en-US" i="1" dirty="0"/>
              <a:t>Intro to Mathematical Optimization</a:t>
            </a:r>
            <a:r>
              <a:rPr lang="en-US" dirty="0"/>
              <a:t>, we cover other techniques like simulated annealing and gradient descent to better address this problem. </a:t>
            </a:r>
          </a:p>
        </p:txBody>
      </p:sp>
      <p:pic>
        <p:nvPicPr>
          <p:cNvPr id="4" name="Picture 3">
            <a:extLst>
              <a:ext uri="{FF2B5EF4-FFF2-40B4-BE49-F238E27FC236}">
                <a16:creationId xmlns:a16="http://schemas.microsoft.com/office/drawing/2014/main" id="{C60F4DAF-DC09-4832-90BD-D2CA4C54EC3E}"/>
              </a:ext>
            </a:extLst>
          </p:cNvPr>
          <p:cNvPicPr>
            <a:picLocks noChangeAspect="1"/>
          </p:cNvPicPr>
          <p:nvPr/>
        </p:nvPicPr>
        <p:blipFill>
          <a:blip r:embed="rId2"/>
          <a:stretch>
            <a:fillRect/>
          </a:stretch>
        </p:blipFill>
        <p:spPr>
          <a:xfrm>
            <a:off x="8298020" y="1609725"/>
            <a:ext cx="3241517" cy="2130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99292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154</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155</a:t>
            </a:fld>
            <a:endParaRPr spc="302" dirty="0"/>
          </a:p>
        </p:txBody>
      </p:sp>
      <p:sp>
        <p:nvSpPr>
          <p:cNvPr id="3" name="object 3"/>
          <p:cNvSpPr txBox="1"/>
          <p:nvPr/>
        </p:nvSpPr>
        <p:spPr>
          <a:xfrm>
            <a:off x="419195" y="1765702"/>
            <a:ext cx="10836907" cy="3827498"/>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dirty="0">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dirty="0">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dirty="0">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dirty="0">
              <a:latin typeface="Tahoma"/>
              <a:cs typeface="Tahoma"/>
            </a:endParaRPr>
          </a:p>
          <a:p>
            <a:pPr>
              <a:lnSpc>
                <a:spcPct val="100000"/>
              </a:lnSpc>
            </a:pPr>
            <a:endParaRPr sz="1814" dirty="0">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dirty="0">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lang="en-US" sz="1632" spc="91" dirty="0">
              <a:latin typeface="Tahoma"/>
              <a:cs typeface="Tahoma"/>
            </a:endParaRPr>
          </a:p>
          <a:p>
            <a:pPr>
              <a:lnSpc>
                <a:spcPct val="100000"/>
              </a:lnSpc>
            </a:pPr>
            <a:endParaRPr lang="en-US" sz="1814" dirty="0">
              <a:latin typeface="Times New Roman"/>
              <a:cs typeface="Times New Roman"/>
            </a:endParaRPr>
          </a:p>
          <a:p>
            <a:pPr>
              <a:lnSpc>
                <a:spcPct val="100000"/>
              </a:lnSpc>
            </a:pPr>
            <a:endParaRPr sz="1814" dirty="0">
              <a:latin typeface="Times New Roman"/>
              <a:cs typeface="Times New Roman"/>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5661468" cy="4974336"/>
          </a:xfrm>
        </p:spPr>
        <p:txBody>
          <a:bodyPr>
            <a:normAutofit/>
          </a:bodyPr>
          <a:lstStyle/>
          <a:p>
            <a:pPr>
              <a:spcAft>
                <a:spcPts val="2000"/>
              </a:spcAft>
            </a:pPr>
            <a:r>
              <a:rPr lang="en-US" dirty="0"/>
              <a:t>Machine learning algorithms, especially deep learning</a:t>
            </a:r>
            <a:r>
              <a:rPr lang="en-US"/>
              <a:t>, are </a:t>
            </a:r>
            <a:r>
              <a:rPr lang="en-US" dirty="0"/>
              <a:t>not perfect and easily error-prone especially with outliers. </a:t>
            </a:r>
            <a:r>
              <a:rPr lang="en-US" b="1" dirty="0"/>
              <a:t>Correlation is not Causation!</a:t>
            </a:r>
          </a:p>
          <a:p>
            <a:pPr>
              <a:spcAft>
                <a:spcPts val="2000"/>
              </a:spcAft>
            </a:pPr>
            <a:r>
              <a:rPr lang="en-US" dirty="0"/>
              <a:t>To the right are examples of a well-trained neural network unable to recognize images correctly due to objects in abnormal positions</a:t>
            </a:r>
          </a:p>
          <a:p>
            <a:pPr>
              <a:spcAft>
                <a:spcPts val="2000"/>
              </a:spcAft>
            </a:pPr>
            <a:r>
              <a:rPr lang="en-US" dirty="0"/>
              <a:t>SOURCE: </a:t>
            </a:r>
            <a:r>
              <a:rPr lang="en-US" dirty="0">
                <a:hlinkClick r:id="rId2"/>
              </a:rPr>
              <a:t>https://arxiv.org/abs/1811.11553</a:t>
            </a: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EC6A3E91-D954-4459-BFF5-1F97E0F145C0}"/>
              </a:ext>
            </a:extLst>
          </p:cNvPr>
          <p:cNvPicPr>
            <a:picLocks noChangeAspect="1"/>
          </p:cNvPicPr>
          <p:nvPr/>
        </p:nvPicPr>
        <p:blipFill>
          <a:blip r:embed="rId3"/>
          <a:stretch>
            <a:fillRect/>
          </a:stretch>
        </p:blipFill>
        <p:spPr>
          <a:xfrm>
            <a:off x="9172575" y="3493152"/>
            <a:ext cx="2670175" cy="3087733"/>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CF65788-1302-4FAF-AAB6-B1FC29A5026F}"/>
              </a:ext>
            </a:extLst>
          </p:cNvPr>
          <p:cNvPicPr>
            <a:picLocks noChangeAspect="1"/>
          </p:cNvPicPr>
          <p:nvPr/>
        </p:nvPicPr>
        <p:blipFill>
          <a:blip r:embed="rId4"/>
          <a:stretch>
            <a:fillRect/>
          </a:stretch>
        </p:blipFill>
        <p:spPr>
          <a:xfrm>
            <a:off x="6285378" y="1645920"/>
            <a:ext cx="2697818" cy="315950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F75EB080-84B2-4A6F-B047-E554352CE3C4}"/>
              </a:ext>
            </a:extLst>
          </p:cNvPr>
          <p:cNvPicPr>
            <a:picLocks noChangeAspect="1"/>
          </p:cNvPicPr>
          <p:nvPr/>
        </p:nvPicPr>
        <p:blipFill>
          <a:blip r:embed="rId5"/>
          <a:stretch>
            <a:fillRect/>
          </a:stretch>
        </p:blipFill>
        <p:spPr>
          <a:xfrm>
            <a:off x="9172574" y="381000"/>
            <a:ext cx="2630569" cy="2983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456397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4" name="object 4">
            <a:hlinkClick r:id="rId2"/>
          </p:cNvPr>
          <p:cNvSpPr/>
          <p:nvPr/>
        </p:nvSpPr>
        <p:spPr>
          <a:xfrm>
            <a:off x="291748" y="2745363"/>
            <a:ext cx="4753959" cy="2673334"/>
          </a:xfrm>
          <a:prstGeom prst="rect">
            <a:avLst/>
          </a:prstGeom>
          <a:blipFill>
            <a:blip r:embed="rId3"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4"/>
          </p:cNvPr>
          <p:cNvSpPr/>
          <p:nvPr/>
        </p:nvSpPr>
        <p:spPr>
          <a:xfrm>
            <a:off x="9947626" y="1383800"/>
            <a:ext cx="1906918" cy="2612654"/>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157</a:t>
            </a:fld>
            <a:endParaRPr spc="302" dirty="0"/>
          </a:p>
        </p:txBody>
      </p:sp>
      <p:grpSp>
        <p:nvGrpSpPr>
          <p:cNvPr id="12" name="Group 11">
            <a:extLst>
              <a:ext uri="{FF2B5EF4-FFF2-40B4-BE49-F238E27FC236}">
                <a16:creationId xmlns:a16="http://schemas.microsoft.com/office/drawing/2014/main" id="{75180C20-4019-4992-8A97-4231E938406F}"/>
              </a:ext>
            </a:extLst>
          </p:cNvPr>
          <p:cNvGrpSpPr/>
          <p:nvPr/>
        </p:nvGrpSpPr>
        <p:grpSpPr>
          <a:xfrm>
            <a:off x="5540632" y="1403363"/>
            <a:ext cx="2625533" cy="3226120"/>
            <a:chOff x="5507898" y="2192577"/>
            <a:chExt cx="3289251" cy="4041662"/>
          </a:xfrm>
        </p:grpSpPr>
        <p:sp>
          <p:nvSpPr>
            <p:cNvPr id="3" name="object 3">
              <a:hlinkClick r:id="rId6"/>
            </p:cNvPr>
            <p:cNvSpPr/>
            <p:nvPr/>
          </p:nvSpPr>
          <p:spPr>
            <a:xfrm>
              <a:off x="5507898" y="2192577"/>
              <a:ext cx="2895983" cy="3620748"/>
            </a:xfrm>
            <a:prstGeom prst="rect">
              <a:avLst/>
            </a:prstGeom>
            <a:blipFill>
              <a:blip r:embed="rId7" cstate="print"/>
              <a:stretch>
                <a:fillRect/>
              </a:stretch>
            </a:blipFill>
          </p:spPr>
          <p:txBody>
            <a:bodyPr wrap="square" lIns="0" tIns="0" rIns="0" bIns="0" rtlCol="0"/>
            <a:lstStyle/>
            <a:p>
              <a:endParaRPr sz="2176"/>
            </a:p>
          </p:txBody>
        </p:sp>
        <p:pic>
          <p:nvPicPr>
            <p:cNvPr id="8" name="Picture 7">
              <a:hlinkClick r:id="rId6"/>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grpSp>
      <p:pic>
        <p:nvPicPr>
          <p:cNvPr id="11" name="Picture 10" descr="A close up of a sign&#10;&#10;Description automatically generated">
            <a:extLst>
              <a:ext uri="{FF2B5EF4-FFF2-40B4-BE49-F238E27FC236}">
                <a16:creationId xmlns:a16="http://schemas.microsoft.com/office/drawing/2014/main" id="{A7207B4F-641B-45AF-8979-E4E68EB188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0120" y="3523904"/>
            <a:ext cx="1906918" cy="2898052"/>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VII</a:t>
            </a:r>
            <a:br>
              <a:rPr lang="en-US" sz="4400" dirty="0">
                <a:solidFill>
                  <a:schemeClr val="bg1"/>
                </a:solidFill>
              </a:rPr>
            </a:br>
            <a:r>
              <a:rPr lang="en-US" sz="4400" dirty="0">
                <a:solidFill>
                  <a:schemeClr val="bg1"/>
                </a:solidFill>
              </a:rPr>
              <a:t>Going Forward</a:t>
            </a:r>
          </a:p>
        </p:txBody>
      </p:sp>
    </p:spTree>
    <p:extLst>
      <p:ext uri="{BB962C8B-B14F-4D97-AF65-F5344CB8AC3E}">
        <p14:creationId xmlns:p14="http://schemas.microsoft.com/office/powerpoint/2010/main" val="30206073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fontScale="85000" lnSpcReduction="10000"/>
          </a:bodyPr>
          <a:lstStyle/>
          <a:p>
            <a:r>
              <a:rPr lang="en-US" b="1" dirty="0"/>
              <a:t>Machine Learning is a powerful tool but is by no means a silver bullet or panacea. </a:t>
            </a:r>
          </a:p>
          <a:p>
            <a:pPr marL="285750" indent="-285750">
              <a:buFont typeface="Arial" panose="020B0604020202020204" pitchFamily="34" charset="0"/>
              <a:buChar char="•"/>
            </a:pPr>
            <a:r>
              <a:rPr lang="en-US" dirty="0"/>
              <a:t>“When all you have is a hammer, everything starts to look like a nail”</a:t>
            </a:r>
          </a:p>
          <a:p>
            <a:pPr marL="285750" indent="-285750">
              <a:buFont typeface="Arial" panose="020B0604020202020204" pitchFamily="34" charset="0"/>
              <a:buChar char="•"/>
            </a:pPr>
            <a:r>
              <a:rPr lang="en-US" dirty="0"/>
              <a:t>Data and data-driven models (like machine learning) are useful, but do not use them to solve problems that are better solved with more explicit models</a:t>
            </a:r>
          </a:p>
          <a:p>
            <a:pPr marL="285750" indent="-285750">
              <a:buFont typeface="Arial" panose="020B0604020202020204" pitchFamily="34" charset="0"/>
              <a:buChar char="•"/>
            </a:pPr>
            <a:r>
              <a:rPr lang="en-US" dirty="0"/>
              <a:t>Do not dismiss explicit models, business rules, and classical “AI” models like search algorithms to solve your problem too. </a:t>
            </a:r>
          </a:p>
          <a:p>
            <a:r>
              <a:rPr lang="en-US" b="1" dirty="0"/>
              <a:t>Be strategic about scaling your machine learning applications</a:t>
            </a:r>
            <a:r>
              <a:rPr lang="en-US" dirty="0"/>
              <a:t>.</a:t>
            </a:r>
          </a:p>
          <a:p>
            <a:pPr marL="285750" indent="-285750">
              <a:buFont typeface="Arial" panose="020B0604020202020204" pitchFamily="34" charset="0"/>
              <a:buChar char="•"/>
            </a:pPr>
            <a:r>
              <a:rPr lang="en-US" dirty="0"/>
              <a:t>Learn NumPy so you can write more efficient Python machine learning programs, as this class does not teach how to code efficient models. </a:t>
            </a:r>
          </a:p>
          <a:p>
            <a:pPr marL="285750" indent="-285750">
              <a:buFont typeface="Arial" panose="020B0604020202020204" pitchFamily="34" charset="0"/>
              <a:buChar char="•"/>
            </a:pPr>
            <a:r>
              <a:rPr lang="en-US" dirty="0"/>
              <a:t>You can also learn faster programming platforms like C, C++, Go, Java, Kotlin, Scala, etc. </a:t>
            </a:r>
          </a:p>
        </p:txBody>
      </p:sp>
    </p:spTree>
    <p:extLst>
      <p:ext uri="{BB962C8B-B14F-4D97-AF65-F5344CB8AC3E}">
        <p14:creationId xmlns:p14="http://schemas.microsoft.com/office/powerpoint/2010/main" val="1021393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b="1" dirty="0">
                    <a:latin typeface="Segoe UI" panose="020B0502040204020203" pitchFamily="34" charset="0"/>
                    <a:cs typeface="Segoe UI" panose="020B0502040204020203" pitchFamily="34" charset="0"/>
                  </a:rPr>
                  <a:t>The best approach: </a:t>
                </a:r>
                <a:r>
                  <a:rPr lang="en-US" dirty="0">
                    <a:latin typeface="Segoe UI" panose="020B0502040204020203" pitchFamily="34" charset="0"/>
                    <a:cs typeface="Segoe UI" panose="020B0502040204020203" pitchFamily="34" charset="0"/>
                  </a:rPr>
                  <a:t>we can square the residuals and sum them!</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penalize large residuals by making them even larger!</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also conveniently turn negatives into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Although we are not going to dive into calculus, squares are much easier to take the derivative of. </a:t>
                </a:r>
              </a:p>
              <a:p>
                <a:pPr>
                  <a:spcAft>
                    <a:spcPts val="2000"/>
                  </a:spcAft>
                </a:pPr>
                <a:r>
                  <a:rPr lang="en-US" dirty="0">
                    <a:latin typeface="Segoe UI" panose="020B0502040204020203" pitchFamily="34" charset="0"/>
                    <a:cs typeface="Segoe UI" panose="020B0502040204020203" pitchFamily="34" charset="0"/>
                  </a:rPr>
                  <a:t>We can then find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that will find the sum of least squares. </a:t>
                </a:r>
              </a:p>
              <a:p>
                <a:pPr>
                  <a:spcAft>
                    <a:spcPts val="2000"/>
                  </a:spcAft>
                </a:pPr>
                <a:r>
                  <a:rPr lang="en-US" dirty="0">
                    <a:latin typeface="Segoe UI" panose="020B0502040204020203" pitchFamily="34" charset="0"/>
                    <a:cs typeface="Segoe UI" panose="020B0502040204020203" pitchFamily="34" charset="0"/>
                    <a:hlinkClick r:id="rId2"/>
                  </a:rPr>
                  <a:t>https://www.desmos.com/calculator/fvrnuhw0hy</a:t>
                </a: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3"/>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5"/>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1497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a:xfrm>
            <a:off x="521207" y="448056"/>
            <a:ext cx="8015122" cy="640080"/>
          </a:xfrm>
        </p:spPr>
        <p:txBody>
          <a:bodyPr>
            <a:normAutofit/>
          </a:bodyPr>
          <a:lstStyle/>
          <a:p>
            <a:r>
              <a:rPr lang="en-US" dirty="0"/>
              <a:t>Great Books to Learn More About Machine Learning  </a:t>
            </a:r>
          </a:p>
        </p:txBody>
      </p:sp>
      <p:pic>
        <p:nvPicPr>
          <p:cNvPr id="9" name="Picture 8" descr="A close up of a frog&#10;&#10;Description automatically generated">
            <a:extLst>
              <a:ext uri="{FF2B5EF4-FFF2-40B4-BE49-F238E27FC236}">
                <a16:creationId xmlns:a16="http://schemas.microsoft.com/office/drawing/2014/main" id="{E636680A-8257-4EDA-913A-65D66F419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946" y="2013995"/>
            <a:ext cx="2037661" cy="2668748"/>
          </a:xfrm>
          <a:prstGeom prst="rect">
            <a:avLst/>
          </a:prstGeom>
        </p:spPr>
      </p:pic>
      <p:pic>
        <p:nvPicPr>
          <p:cNvPr id="12" name="Picture 11" descr="A close up of a bird&#10;&#10;Description automatically generated">
            <a:extLst>
              <a:ext uri="{FF2B5EF4-FFF2-40B4-BE49-F238E27FC236}">
                <a16:creationId xmlns:a16="http://schemas.microsoft.com/office/drawing/2014/main" id="{D334FBA6-1B8A-4E49-9ED7-27837A655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564" y="2013995"/>
            <a:ext cx="2037661" cy="2668748"/>
          </a:xfrm>
          <a:prstGeom prst="rect">
            <a:avLst/>
          </a:prstGeom>
        </p:spPr>
      </p:pic>
      <p:pic>
        <p:nvPicPr>
          <p:cNvPr id="15" name="Picture 14" descr="A close up of an animal&#10;&#10;Description automatically generated">
            <a:extLst>
              <a:ext uri="{FF2B5EF4-FFF2-40B4-BE49-F238E27FC236}">
                <a16:creationId xmlns:a16="http://schemas.microsoft.com/office/drawing/2014/main" id="{7061401B-5727-4C3B-8A21-70AAC05D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4800" y="2013995"/>
            <a:ext cx="2037661" cy="2668748"/>
          </a:xfrm>
          <a:prstGeom prst="rect">
            <a:avLst/>
          </a:prstGeom>
        </p:spPr>
      </p:pic>
      <p:pic>
        <p:nvPicPr>
          <p:cNvPr id="17" name="Picture 16" descr="A close up of an animal&#10;&#10;Description automatically generated">
            <a:extLst>
              <a:ext uri="{FF2B5EF4-FFF2-40B4-BE49-F238E27FC236}">
                <a16:creationId xmlns:a16="http://schemas.microsoft.com/office/drawing/2014/main" id="{6176F9E3-8618-482C-AB49-6E4EBD8D5C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7182" y="2013995"/>
            <a:ext cx="2037662" cy="2668749"/>
          </a:xfrm>
          <a:prstGeom prst="rect">
            <a:avLst/>
          </a:prstGeom>
        </p:spPr>
      </p:pic>
    </p:spTree>
    <p:extLst>
      <p:ext uri="{BB962C8B-B14F-4D97-AF65-F5344CB8AC3E}">
        <p14:creationId xmlns:p14="http://schemas.microsoft.com/office/powerpoint/2010/main" val="28577039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Continuing Your Journey</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a:bodyPr>
          <a:lstStyle/>
          <a:p>
            <a:r>
              <a:rPr lang="en-US" sz="1600" b="1" dirty="0"/>
              <a:t>If you enjoyed this online training, please take the sister class </a:t>
            </a:r>
            <a:r>
              <a:rPr lang="en-US" sz="1600" b="1" i="1" dirty="0"/>
              <a:t>Intro to Mathematical Optimization.</a:t>
            </a:r>
            <a:endParaRPr lang="en-US" sz="1600" b="1" dirty="0"/>
          </a:p>
          <a:p>
            <a:pPr marL="285750" indent="-285750">
              <a:buFont typeface="Arial" panose="020B0604020202020204" pitchFamily="34" charset="0"/>
              <a:buChar char="•"/>
            </a:pPr>
            <a:r>
              <a:rPr lang="en-US" sz="1600" dirty="0"/>
              <a:t>Optimization is the heart of machine learning</a:t>
            </a:r>
            <a:r>
              <a:rPr lang="en-US" sz="1600" b="1" dirty="0"/>
              <a:t> </a:t>
            </a:r>
            <a:r>
              <a:rPr lang="en-US" sz="1600" dirty="0"/>
              <a:t>and the black box few explore. </a:t>
            </a:r>
          </a:p>
          <a:p>
            <a:pPr marL="285750" indent="-285750">
              <a:buFont typeface="Arial" panose="020B0604020202020204" pitchFamily="34" charset="0"/>
              <a:buChar char="•"/>
            </a:pPr>
            <a:r>
              <a:rPr lang="en-US" sz="1600" dirty="0"/>
              <a:t>There is far more to cover beyond </a:t>
            </a:r>
            <a:r>
              <a:rPr lang="en-US" sz="1600"/>
              <a:t>hill climbing </a:t>
            </a:r>
            <a:r>
              <a:rPr lang="en-US" sz="1600" dirty="0"/>
              <a:t>and optimization is intuitive, hard, and rewarding all at the same time. </a:t>
            </a:r>
            <a:endParaRPr lang="en-US" b="1" dirty="0"/>
          </a:p>
        </p:txBody>
      </p:sp>
      <p:pic>
        <p:nvPicPr>
          <p:cNvPr id="4" name="Picture 3">
            <a:extLst>
              <a:ext uri="{FF2B5EF4-FFF2-40B4-BE49-F238E27FC236}">
                <a16:creationId xmlns:a16="http://schemas.microsoft.com/office/drawing/2014/main" id="{F9AEC71F-2F78-406F-92DA-0D54C0E21769}"/>
              </a:ext>
            </a:extLst>
          </p:cNvPr>
          <p:cNvPicPr>
            <a:picLocks noChangeAspect="1"/>
          </p:cNvPicPr>
          <p:nvPr/>
        </p:nvPicPr>
        <p:blipFill>
          <a:blip r:embed="rId2"/>
          <a:stretch>
            <a:fillRect/>
          </a:stretch>
        </p:blipFill>
        <p:spPr>
          <a:xfrm>
            <a:off x="2458586" y="3471390"/>
            <a:ext cx="6933695" cy="3247162"/>
          </a:xfrm>
          <a:prstGeom prst="rect">
            <a:avLst/>
          </a:prstGeom>
        </p:spPr>
      </p:pic>
    </p:spTree>
    <p:extLst>
      <p:ext uri="{BB962C8B-B14F-4D97-AF65-F5344CB8AC3E}">
        <p14:creationId xmlns:p14="http://schemas.microsoft.com/office/powerpoint/2010/main" val="27777615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 Folder)</a:t>
            </a:r>
          </a:p>
        </p:txBody>
      </p:sp>
    </p:spTree>
    <p:extLst>
      <p:ext uri="{BB962C8B-B14F-4D97-AF65-F5344CB8AC3E}">
        <p14:creationId xmlns:p14="http://schemas.microsoft.com/office/powerpoint/2010/main" val="32781520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85000" lnSpcReduction="100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sum of squares. I recommend using this </a:t>
                </a:r>
                <a:r>
                  <a:rPr lang="en-US" dirty="0" err="1">
                    <a:hlinkClick r:id="rId3"/>
                  </a:rPr>
                  <a:t>Desmos</a:t>
                </a:r>
                <a:r>
                  <a:rPr lang="en-US" dirty="0">
                    <a:hlinkClick r:id="rId3"/>
                  </a:rPr>
                  <a:t> Graph</a:t>
                </a:r>
                <a:r>
                  <a:rPr lang="en-US" dirty="0"/>
                  <a:t> to graph your points and function to eyeball whether a good fit occurred.</a:t>
                </a:r>
              </a:p>
              <a:p>
                <a:endParaRPr lang="en-US" dirty="0"/>
              </a:p>
              <a:p>
                <a:r>
                  <a:rPr lang="en-US" b="1" dirty="0"/>
                  <a:t>HINT: </a:t>
                </a:r>
                <a:r>
                  <a:rPr lang="en-US" dirty="0"/>
                  <a:t>Think of how you solved a linear regression using hill-climbing, and how it could apply here. Solution is in the folder </a:t>
                </a:r>
                <a:r>
                  <a:rPr lang="en-US" i="1" dirty="0"/>
                  <a:t>code/</a:t>
                </a:r>
                <a:r>
                  <a:rPr lang="en-US" i="1" dirty="0" err="1"/>
                  <a:t>homework_answers</a:t>
                </a:r>
                <a:endParaRPr lang="en-US" i="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4"/>
                <a:stretch>
                  <a:fillRect l="-278"/>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3"/>
              </a:rPr>
              <a:t>https://www.desmos.com/calculator/canygmx67n</a:t>
            </a:r>
            <a:endParaRPr lang="en-US" sz="1200" dirty="0"/>
          </a:p>
          <a:p>
            <a:endParaRPr lang="en-US" sz="1200" dirty="0"/>
          </a:p>
        </p:txBody>
      </p:sp>
    </p:spTree>
    <p:extLst>
      <p:ext uri="{BB962C8B-B14F-4D97-AF65-F5344CB8AC3E}">
        <p14:creationId xmlns:p14="http://schemas.microsoft.com/office/powerpoint/2010/main" val="418981602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lnSpcReduction="10000"/>
          </a:bodyPr>
          <a:lstStyle/>
          <a:p>
            <a:r>
              <a:rPr lang="en-US" dirty="0"/>
              <a:t>Take the RGB background color data (accessible at </a:t>
            </a:r>
            <a:r>
              <a:rPr lang="en-US" dirty="0">
                <a:hlinkClick r:id="rId2"/>
              </a:rPr>
              <a:t>https://tinyurl.com/y2qmhfsr</a:t>
            </a:r>
            <a:r>
              <a:rPr lang="en-US" dirty="0"/>
              <a:t>) that recommends a light (1) or dark (0) font. Create a logistic regression model that trains with that data and predicts a light/dark font for new background colors. Test to make sure a black background (0,0,0) will predict a LIGHT font and a white background (255,255,255) will predict a DARK font. </a:t>
            </a:r>
          </a:p>
          <a:p>
            <a:r>
              <a:rPr lang="en-US" b="1" dirty="0"/>
              <a:t>HINT: </a:t>
            </a:r>
            <a:r>
              <a:rPr lang="en-US" dirty="0"/>
              <a:t>Remember the first three columns are the numeric inputs (red, green, blue) and the fourth column is the output (“1” for light, “0” for dark). </a:t>
            </a:r>
          </a:p>
          <a:p>
            <a:r>
              <a:rPr lang="en-US" dirty="0"/>
              <a:t>Solution is in the folder </a:t>
            </a:r>
            <a:r>
              <a:rPr lang="en-US" i="1" dirty="0"/>
              <a:t>code/</a:t>
            </a:r>
            <a:r>
              <a:rPr lang="en-US" i="1" dirty="0" err="1"/>
              <a:t>homework_answers</a:t>
            </a:r>
            <a:endParaRPr lang="en-US" i="1" dirty="0"/>
          </a:p>
        </p:txBody>
      </p:sp>
      <p:pic>
        <p:nvPicPr>
          <p:cNvPr id="6"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66152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#3</a:t>
            </a:r>
          </a:p>
        </p:txBody>
      </p:sp>
      <p:sp>
        <p:nvSpPr>
          <p:cNvPr id="3" name="Content Placeholder 2"/>
          <p:cNvSpPr>
            <a:spLocks noGrp="1"/>
          </p:cNvSpPr>
          <p:nvPr>
            <p:ph sz="quarter" idx="10"/>
          </p:nvPr>
        </p:nvSpPr>
        <p:spPr>
          <a:xfrm>
            <a:off x="539496" y="1435608"/>
            <a:ext cx="6030986" cy="3977640"/>
          </a:xfrm>
        </p:spPr>
        <p:txBody>
          <a:bodyPr>
            <a:normAutofit fontScale="92500" lnSpcReduction="20000"/>
          </a:bodyPr>
          <a:lstStyle/>
          <a:p>
            <a:r>
              <a:rPr lang="en-US" dirty="0"/>
              <a:t>Take the employee retention data (accessible at </a:t>
            </a:r>
            <a:r>
              <a:rPr lang="en-US" dirty="0">
                <a:hlinkClick r:id="rId2"/>
              </a:rPr>
              <a:t>https://tinyurl.com/y6r7qjrp</a:t>
            </a:r>
            <a:r>
              <a:rPr lang="en-US" dirty="0"/>
              <a:t>) and make a decision tree to predict whether the employee will quit (1) or not quit (0).</a:t>
            </a:r>
          </a:p>
          <a:p>
            <a:r>
              <a:rPr lang="en-US" dirty="0"/>
              <a:t>As a quick and dirty test, check to see if employees who are not promoted for over two years generally quit by putting some in as inputs. </a:t>
            </a:r>
          </a:p>
          <a:p>
            <a:r>
              <a:rPr lang="en-US" dirty="0"/>
              <a:t>Solution is in the folder </a:t>
            </a:r>
            <a:r>
              <a:rPr lang="en-US" i="1" dirty="0"/>
              <a:t>code/</a:t>
            </a:r>
            <a:r>
              <a:rPr lang="en-US" i="1" dirty="0" err="1"/>
              <a:t>homework_answers</a:t>
            </a:r>
            <a:endParaRPr lang="en-US" dirty="0"/>
          </a:p>
          <a:p>
            <a:r>
              <a:rPr lang="en-US" b="1" dirty="0"/>
              <a:t>BONUS:</a:t>
            </a:r>
            <a:r>
              <a:rPr lang="en-US" dirty="0"/>
              <a:t> Can you convert the model into a random forest with 600 decision trees?</a:t>
            </a:r>
          </a:p>
        </p:txBody>
      </p:sp>
      <p:pic>
        <p:nvPicPr>
          <p:cNvPr id="5" name="Picture 4"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321935539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 A: </a:t>
            </a:r>
            <a:br>
              <a:rPr lang="en-US" sz="4800" dirty="0">
                <a:solidFill>
                  <a:schemeClr val="bg1"/>
                </a:solidFill>
              </a:rPr>
            </a:br>
            <a:r>
              <a:rPr lang="en-US" sz="4800" dirty="0">
                <a:solidFill>
                  <a:schemeClr val="bg1"/>
                </a:solidFill>
              </a:rPr>
              <a:t>Classification Validation</a:t>
            </a:r>
          </a:p>
        </p:txBody>
      </p:sp>
    </p:spTree>
    <p:extLst>
      <p:ext uri="{BB962C8B-B14F-4D97-AF65-F5344CB8AC3E}">
        <p14:creationId xmlns:p14="http://schemas.microsoft.com/office/powerpoint/2010/main" val="3859281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 Preview">
            <a:extLst>
              <a:ext uri="{FF2B5EF4-FFF2-40B4-BE49-F238E27FC236}">
                <a16:creationId xmlns:a16="http://schemas.microsoft.com/office/drawing/2014/main" id="{825C7B72-E33B-4035-93FB-35EECF3B12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875"/>
          <a:stretch/>
        </p:blipFill>
        <p:spPr bwMode="auto">
          <a:xfrm>
            <a:off x="8382000" y="1430867"/>
            <a:ext cx="3205162"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Training and Testing Data</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39495" y="1435608"/>
            <a:ext cx="5934683" cy="4974336"/>
          </a:xfrm>
        </p:spPr>
        <p:txBody>
          <a:bodyPr>
            <a:normAutofit lnSpcReduction="10000"/>
          </a:bodyPr>
          <a:lstStyle/>
          <a:p>
            <a:r>
              <a:rPr lang="en-US" b="1" dirty="0"/>
              <a:t>A common practice to proactively prevent overfitting in machine learning is to separate training data and testing data. </a:t>
            </a:r>
          </a:p>
          <a:p>
            <a:pPr marL="285750" indent="-285750">
              <a:buFont typeface="Arial" panose="020B0604020202020204" pitchFamily="34" charset="0"/>
              <a:buChar char="•"/>
            </a:pPr>
            <a:r>
              <a:rPr lang="en-US" b="1" dirty="0">
                <a:solidFill>
                  <a:srgbClr val="FF0000"/>
                </a:solidFill>
              </a:rPr>
              <a:t>Training data </a:t>
            </a:r>
            <a:r>
              <a:rPr lang="en-US" dirty="0"/>
              <a:t>is data used to fit a model and is typically 2/3 of the data. </a:t>
            </a:r>
          </a:p>
          <a:p>
            <a:pPr marL="285750" indent="-285750">
              <a:buFont typeface="Arial" panose="020B0604020202020204" pitchFamily="34" charset="0"/>
              <a:buChar char="•"/>
            </a:pPr>
            <a:r>
              <a:rPr lang="en-US" b="1" dirty="0">
                <a:solidFill>
                  <a:srgbClr val="FF0000"/>
                </a:solidFill>
              </a:rPr>
              <a:t>Test data </a:t>
            </a:r>
            <a:r>
              <a:rPr lang="en-US" dirty="0"/>
              <a:t>is used to test the model and is the remaining 1/3 of the data. </a:t>
            </a:r>
          </a:p>
          <a:p>
            <a:r>
              <a:rPr lang="en-US" b="1" dirty="0"/>
              <a:t>By omitting the testing data from training, we see how well the model works on data it has not seen before and change our parameters accordingly. </a:t>
            </a:r>
          </a:p>
        </p:txBody>
      </p:sp>
      <p:sp>
        <p:nvSpPr>
          <p:cNvPr id="5" name="Rectangle 4">
            <a:extLst>
              <a:ext uri="{FF2B5EF4-FFF2-40B4-BE49-F238E27FC236}">
                <a16:creationId xmlns:a16="http://schemas.microsoft.com/office/drawing/2014/main" id="{8D457EA3-AF81-4314-A1D2-1E2D688A5A6F}"/>
              </a:ext>
            </a:extLst>
          </p:cNvPr>
          <p:cNvSpPr/>
          <p:nvPr/>
        </p:nvSpPr>
        <p:spPr>
          <a:xfrm>
            <a:off x="6925733" y="3736621"/>
            <a:ext cx="1253067" cy="105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 name="Rectangle 5">
            <a:extLst>
              <a:ext uri="{FF2B5EF4-FFF2-40B4-BE49-F238E27FC236}">
                <a16:creationId xmlns:a16="http://schemas.microsoft.com/office/drawing/2014/main" id="{F894BC71-8262-46F9-A2BC-7FAD546A0B1C}"/>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8" name="Rectangle 7">
            <a:extLst>
              <a:ext uri="{FF2B5EF4-FFF2-40B4-BE49-F238E27FC236}">
                <a16:creationId xmlns:a16="http://schemas.microsoft.com/office/drawing/2014/main" id="{54BEF417-C89F-4F85-B1E1-23E3A11FE6FD}"/>
              </a:ext>
            </a:extLst>
          </p:cNvPr>
          <p:cNvSpPr/>
          <p:nvPr/>
        </p:nvSpPr>
        <p:spPr>
          <a:xfrm>
            <a:off x="6925733" y="1430867"/>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10" name="Straight Arrow Connector 9">
            <a:extLst>
              <a:ext uri="{FF2B5EF4-FFF2-40B4-BE49-F238E27FC236}">
                <a16:creationId xmlns:a16="http://schemas.microsoft.com/office/drawing/2014/main" id="{07ACA9BF-5852-4207-9F5A-70CDA3DE9E8F}"/>
              </a:ext>
            </a:extLst>
          </p:cNvPr>
          <p:cNvCxnSpPr>
            <a:cxnSpLocks/>
          </p:cNvCxnSpPr>
          <p:nvPr/>
        </p:nvCxnSpPr>
        <p:spPr>
          <a:xfrm flipH="1">
            <a:off x="7552266" y="2968979"/>
            <a:ext cx="1" cy="7563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4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92500" lnSpcReduction="20000"/>
          </a:bodyPr>
          <a:lstStyle/>
          <a:p>
            <a:r>
              <a:rPr lang="en-US" dirty="0"/>
              <a:t>We can take this concept of training/testing data a step further, and test different combinations of training and testing data.</a:t>
            </a:r>
          </a:p>
          <a:p>
            <a:r>
              <a:rPr lang="en-US" dirty="0"/>
              <a:t>This is known as </a:t>
            </a:r>
            <a:r>
              <a:rPr lang="en-US" b="1" dirty="0">
                <a:solidFill>
                  <a:srgbClr val="FF0000"/>
                </a:solidFill>
              </a:rPr>
              <a:t>cross-validation</a:t>
            </a:r>
            <a:r>
              <a:rPr lang="en-US" dirty="0"/>
              <a:t>, the gold standard of validation techniques.</a:t>
            </a:r>
          </a:p>
          <a:p>
            <a:r>
              <a:rPr lang="en-US" dirty="0"/>
              <a:t>To the right we have </a:t>
            </a:r>
            <a:r>
              <a:rPr lang="en-US" b="1" dirty="0">
                <a:solidFill>
                  <a:srgbClr val="FF0000"/>
                </a:solidFill>
              </a:rPr>
              <a:t>3-fold cross validation</a:t>
            </a:r>
            <a:r>
              <a:rPr lang="en-US" dirty="0"/>
              <a:t> which breaks the data into thirds and uses one of the pieces for testing. </a:t>
            </a:r>
          </a:p>
          <a:p>
            <a:r>
              <a:rPr lang="en-US" dirty="0"/>
              <a:t>We can then evaluate how well each of these perform, being able to compare different parameters and models (e.g. linear regression vs decision trees) and see which setup produces the best performance. </a:t>
            </a:r>
          </a:p>
          <a:p>
            <a:endParaRPr lang="en-US" dirty="0"/>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234F2E0E-708E-4A0A-92D9-37750015AC95}"/>
              </a:ext>
            </a:extLst>
          </p:cNvPr>
          <p:cNvSpPr/>
          <p:nvPr/>
        </p:nvSpPr>
        <p:spPr>
          <a:xfrm>
            <a:off x="8494888" y="373662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9" name="Rectangle 8">
            <a:extLst>
              <a:ext uri="{FF2B5EF4-FFF2-40B4-BE49-F238E27FC236}">
                <a16:creationId xmlns:a16="http://schemas.microsoft.com/office/drawing/2014/main" id="{212C501A-7506-448A-904C-52F898F125AD}"/>
              </a:ext>
            </a:extLst>
          </p:cNvPr>
          <p:cNvSpPr/>
          <p:nvPr/>
        </p:nvSpPr>
        <p:spPr>
          <a:xfrm>
            <a:off x="8494887" y="4261556"/>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10" name="Rectangle 9">
            <a:extLst>
              <a:ext uri="{FF2B5EF4-FFF2-40B4-BE49-F238E27FC236}">
                <a16:creationId xmlns:a16="http://schemas.microsoft.com/office/drawing/2014/main" id="{08875651-7E0A-4C9C-8567-AB15074A83FB}"/>
              </a:ext>
            </a:extLst>
          </p:cNvPr>
          <p:cNvSpPr/>
          <p:nvPr/>
        </p:nvSpPr>
        <p:spPr>
          <a:xfrm>
            <a:off x="8494887" y="4789311"/>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12" name="Rectangle 11">
            <a:extLst>
              <a:ext uri="{FF2B5EF4-FFF2-40B4-BE49-F238E27FC236}">
                <a16:creationId xmlns:a16="http://schemas.microsoft.com/office/drawing/2014/main" id="{D501A1CC-A9C5-4D44-AE19-ED73348AE516}"/>
              </a:ext>
            </a:extLst>
          </p:cNvPr>
          <p:cNvSpPr/>
          <p:nvPr/>
        </p:nvSpPr>
        <p:spPr>
          <a:xfrm>
            <a:off x="9996310" y="3725333"/>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1F56D5A-A48E-4235-99A2-86B89B4936EB}"/>
              </a:ext>
            </a:extLst>
          </p:cNvPr>
          <p:cNvSpPr/>
          <p:nvPr/>
        </p:nvSpPr>
        <p:spPr>
          <a:xfrm>
            <a:off x="6925732" y="425308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6925731" y="37253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2" name="Rectangle 21">
            <a:extLst>
              <a:ext uri="{FF2B5EF4-FFF2-40B4-BE49-F238E27FC236}">
                <a16:creationId xmlns:a16="http://schemas.microsoft.com/office/drawing/2014/main" id="{D34A747D-CCE7-4D83-AEBF-74795124CABE}"/>
              </a:ext>
            </a:extLst>
          </p:cNvPr>
          <p:cNvSpPr/>
          <p:nvPr/>
        </p:nvSpPr>
        <p:spPr>
          <a:xfrm>
            <a:off x="9996307" y="47667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3" name="Rectangle 22">
            <a:extLst>
              <a:ext uri="{FF2B5EF4-FFF2-40B4-BE49-F238E27FC236}">
                <a16:creationId xmlns:a16="http://schemas.microsoft.com/office/drawing/2014/main" id="{3F691390-264E-4964-B7D8-76E708C241B6}"/>
              </a:ext>
            </a:extLst>
          </p:cNvPr>
          <p:cNvSpPr/>
          <p:nvPr/>
        </p:nvSpPr>
        <p:spPr>
          <a:xfrm>
            <a:off x="9996306" y="423897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04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92500" lnSpcReduction="20000"/>
          </a:bodyPr>
          <a:lstStyle/>
          <a:p>
            <a:r>
              <a:rPr lang="en-US" dirty="0"/>
              <a:t>We can take this concept of training/testing data a step further, and test different combinations of training and testing data.</a:t>
            </a:r>
          </a:p>
          <a:p>
            <a:r>
              <a:rPr lang="en-US" dirty="0"/>
              <a:t>This is known as </a:t>
            </a:r>
            <a:r>
              <a:rPr lang="en-US" b="1" dirty="0">
                <a:solidFill>
                  <a:srgbClr val="FF0000"/>
                </a:solidFill>
              </a:rPr>
              <a:t>cross-validation</a:t>
            </a:r>
            <a:r>
              <a:rPr lang="en-US" dirty="0"/>
              <a:t>, the gold standard of validation techniques.</a:t>
            </a:r>
          </a:p>
          <a:p>
            <a:r>
              <a:rPr lang="en-US" dirty="0"/>
              <a:t>To the right we have </a:t>
            </a:r>
            <a:r>
              <a:rPr lang="en-US" b="1" dirty="0">
                <a:solidFill>
                  <a:srgbClr val="FF0000"/>
                </a:solidFill>
              </a:rPr>
              <a:t>3-fold cross validation</a:t>
            </a:r>
            <a:r>
              <a:rPr lang="en-US" dirty="0"/>
              <a:t> which breaks the data into thirds and uses one of the pieces for testing. </a:t>
            </a:r>
          </a:p>
          <a:p>
            <a:r>
              <a:rPr lang="en-US" dirty="0"/>
              <a:t>We can then evaluate how well each of these perform, being able to compare different parameters and models (e.g. linear regression vs decision trees) and see which setup produces the best performance. </a:t>
            </a:r>
          </a:p>
          <a:p>
            <a:endParaRPr lang="en-US" dirty="0"/>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234F2E0E-708E-4A0A-92D9-37750015AC95}"/>
              </a:ext>
            </a:extLst>
          </p:cNvPr>
          <p:cNvSpPr/>
          <p:nvPr/>
        </p:nvSpPr>
        <p:spPr>
          <a:xfrm>
            <a:off x="8494888" y="373662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9" name="Rectangle 8">
            <a:extLst>
              <a:ext uri="{FF2B5EF4-FFF2-40B4-BE49-F238E27FC236}">
                <a16:creationId xmlns:a16="http://schemas.microsoft.com/office/drawing/2014/main" id="{212C501A-7506-448A-904C-52F898F125AD}"/>
              </a:ext>
            </a:extLst>
          </p:cNvPr>
          <p:cNvSpPr/>
          <p:nvPr/>
        </p:nvSpPr>
        <p:spPr>
          <a:xfrm>
            <a:off x="8494887" y="4261556"/>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10" name="Rectangle 9">
            <a:extLst>
              <a:ext uri="{FF2B5EF4-FFF2-40B4-BE49-F238E27FC236}">
                <a16:creationId xmlns:a16="http://schemas.microsoft.com/office/drawing/2014/main" id="{08875651-7E0A-4C9C-8567-AB15074A83FB}"/>
              </a:ext>
            </a:extLst>
          </p:cNvPr>
          <p:cNvSpPr/>
          <p:nvPr/>
        </p:nvSpPr>
        <p:spPr>
          <a:xfrm>
            <a:off x="8494887" y="4789311"/>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12" name="Rectangle 11">
            <a:extLst>
              <a:ext uri="{FF2B5EF4-FFF2-40B4-BE49-F238E27FC236}">
                <a16:creationId xmlns:a16="http://schemas.microsoft.com/office/drawing/2014/main" id="{D501A1CC-A9C5-4D44-AE19-ED73348AE516}"/>
              </a:ext>
            </a:extLst>
          </p:cNvPr>
          <p:cNvSpPr/>
          <p:nvPr/>
        </p:nvSpPr>
        <p:spPr>
          <a:xfrm>
            <a:off x="9996310" y="3725333"/>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1F56D5A-A48E-4235-99A2-86B89B4936EB}"/>
              </a:ext>
            </a:extLst>
          </p:cNvPr>
          <p:cNvSpPr/>
          <p:nvPr/>
        </p:nvSpPr>
        <p:spPr>
          <a:xfrm>
            <a:off x="6925732" y="425308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6925731" y="37253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2" name="Rectangle 21">
            <a:extLst>
              <a:ext uri="{FF2B5EF4-FFF2-40B4-BE49-F238E27FC236}">
                <a16:creationId xmlns:a16="http://schemas.microsoft.com/office/drawing/2014/main" id="{D34A747D-CCE7-4D83-AEBF-74795124CABE}"/>
              </a:ext>
            </a:extLst>
          </p:cNvPr>
          <p:cNvSpPr/>
          <p:nvPr/>
        </p:nvSpPr>
        <p:spPr>
          <a:xfrm>
            <a:off x="9996307" y="47667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3" name="Rectangle 22">
            <a:extLst>
              <a:ext uri="{FF2B5EF4-FFF2-40B4-BE49-F238E27FC236}">
                <a16:creationId xmlns:a16="http://schemas.microsoft.com/office/drawing/2014/main" id="{3F691390-264E-4964-B7D8-76E708C241B6}"/>
              </a:ext>
            </a:extLst>
          </p:cNvPr>
          <p:cNvSpPr/>
          <p:nvPr/>
        </p:nvSpPr>
        <p:spPr>
          <a:xfrm>
            <a:off x="9996306" y="423897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79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5BC-95E4-4F9A-A76E-CB06116F15DB}"/>
              </a:ext>
            </a:extLst>
          </p:cNvPr>
          <p:cNvSpPr>
            <a:spLocks noGrp="1"/>
          </p:cNvSpPr>
          <p:nvPr>
            <p:ph type="title"/>
          </p:nvPr>
        </p:nvSpPr>
        <p:spPr/>
        <p:txBody>
          <a:bodyPr>
            <a:normAutofit/>
          </a:bodyPr>
          <a:lstStyle/>
          <a:p>
            <a:r>
              <a:rPr lang="en-US" dirty="0"/>
              <a:t>Calculating Sum of Squares </a:t>
            </a:r>
          </a:p>
        </p:txBody>
      </p:sp>
      <p:graphicFrame>
        <p:nvGraphicFramePr>
          <p:cNvPr id="10" name="Object 9">
            <a:extLst>
              <a:ext uri="{FF2B5EF4-FFF2-40B4-BE49-F238E27FC236}">
                <a16:creationId xmlns:a16="http://schemas.microsoft.com/office/drawing/2014/main" id="{A237D441-B47A-4CBD-BED8-4C8C93413EED}"/>
              </a:ext>
            </a:extLst>
          </p:cNvPr>
          <p:cNvGraphicFramePr>
            <a:graphicFrameLocks noChangeAspect="1"/>
          </p:cNvGraphicFramePr>
          <p:nvPr>
            <p:extLst>
              <p:ext uri="{D42A27DB-BD31-4B8C-83A1-F6EECF244321}">
                <p14:modId xmlns:p14="http://schemas.microsoft.com/office/powerpoint/2010/main" val="178548931"/>
              </p:ext>
            </p:extLst>
          </p:nvPr>
        </p:nvGraphicFramePr>
        <p:xfrm>
          <a:off x="706438" y="1419225"/>
          <a:ext cx="5172075" cy="4229100"/>
        </p:xfrm>
        <a:graphic>
          <a:graphicData uri="http://schemas.openxmlformats.org/presentationml/2006/ole">
            <mc:AlternateContent xmlns:mc="http://schemas.openxmlformats.org/markup-compatibility/2006">
              <mc:Choice xmlns:v="urn:schemas-microsoft-com:vml" Requires="v">
                <p:oleObj name="Worksheet" r:id="rId2" imgW="5172018" imgH="4228998" progId="Excel.Sheet.12">
                  <p:embed/>
                </p:oleObj>
              </mc:Choice>
              <mc:Fallback>
                <p:oleObj name="Worksheet" r:id="rId2" imgW="5172018" imgH="4228998" progId="Excel.Sheet.12">
                  <p:embed/>
                  <p:pic>
                    <p:nvPicPr>
                      <p:cNvPr id="10" name="Object 9">
                        <a:extLst>
                          <a:ext uri="{FF2B5EF4-FFF2-40B4-BE49-F238E27FC236}">
                            <a16:creationId xmlns:a16="http://schemas.microsoft.com/office/drawing/2014/main" id="{A237D441-B47A-4CBD-BED8-4C8C93413EED}"/>
                          </a:ext>
                        </a:extLst>
                      </p:cNvPr>
                      <p:cNvPicPr/>
                      <p:nvPr/>
                    </p:nvPicPr>
                    <p:blipFill>
                      <a:blip r:embed="rId3"/>
                      <a:stretch>
                        <a:fillRect/>
                      </a:stretch>
                    </p:blipFill>
                    <p:spPr>
                      <a:xfrm>
                        <a:off x="706438" y="1419225"/>
                        <a:ext cx="5172075" cy="4229100"/>
                      </a:xfrm>
                      <a:prstGeom prst="rect">
                        <a:avLst/>
                      </a:prstGeom>
                    </p:spPr>
                  </p:pic>
                </p:oleObj>
              </mc:Fallback>
            </mc:AlternateContent>
          </a:graphicData>
        </a:graphic>
      </p:graphicFrame>
      <p:pic>
        <p:nvPicPr>
          <p:cNvPr id="11" name="Picture 2">
            <a:extLst>
              <a:ext uri="{FF2B5EF4-FFF2-40B4-BE49-F238E27FC236}">
                <a16:creationId xmlns:a16="http://schemas.microsoft.com/office/drawing/2014/main" id="{DE1CB90D-45AF-4A9A-BE5F-17B18CFAA0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4734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8124726" cy="4931555"/>
          </a:xfrm>
        </p:spPr>
        <p:txBody>
          <a:bodyPr>
            <a:normAutofit/>
          </a:bodyPr>
          <a:lstStyle/>
          <a:p>
            <a:r>
              <a:rPr lang="en-US" dirty="0"/>
              <a:t>Note that </a:t>
            </a:r>
            <a:r>
              <a:rPr lang="en-US" b="1" dirty="0">
                <a:solidFill>
                  <a:srgbClr val="FF0000"/>
                </a:solidFill>
              </a:rPr>
              <a:t>k-fold cross validation </a:t>
            </a:r>
            <a:r>
              <a:rPr lang="en-US" dirty="0"/>
              <a:t>allows us to slice our data into any number and not just 3 (typically 3, 5, or 10). </a:t>
            </a:r>
          </a:p>
          <a:p>
            <a:r>
              <a:rPr lang="en-US" dirty="0"/>
              <a:t>For example we can do 10-fold cross validation and validate 10 different combinations of training/test data. </a:t>
            </a:r>
          </a:p>
          <a:p>
            <a:r>
              <a:rPr lang="en-US" dirty="0"/>
              <a:t>The most extreme form of folding is </a:t>
            </a:r>
            <a:r>
              <a:rPr lang="en-US" b="1" dirty="0">
                <a:solidFill>
                  <a:srgbClr val="FF0000"/>
                </a:solidFill>
              </a:rPr>
              <a:t>leave-one-out cross validation</a:t>
            </a:r>
            <a:r>
              <a:rPr lang="en-US" dirty="0"/>
              <a:t>, which omits one data record for testing and uses the remaining records for training, and this is done repeatedly.</a:t>
            </a:r>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10289822" y="6042378"/>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20" name="Rectangle 19">
            <a:extLst>
              <a:ext uri="{FF2B5EF4-FFF2-40B4-BE49-F238E27FC236}">
                <a16:creationId xmlns:a16="http://schemas.microsoft.com/office/drawing/2014/main" id="{91F56D5A-A48E-4235-99A2-86B89B4936EB}"/>
              </a:ext>
            </a:extLst>
          </p:cNvPr>
          <p:cNvSpPr/>
          <p:nvPr/>
        </p:nvSpPr>
        <p:spPr>
          <a:xfrm>
            <a:off x="10289821" y="550615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10289820" y="497840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4" name="Rectangle 23">
            <a:extLst>
              <a:ext uri="{FF2B5EF4-FFF2-40B4-BE49-F238E27FC236}">
                <a16:creationId xmlns:a16="http://schemas.microsoft.com/office/drawing/2014/main" id="{0AEC6A98-8CA4-419A-8129-5DB6F7AAD87A}"/>
              </a:ext>
            </a:extLst>
          </p:cNvPr>
          <p:cNvSpPr/>
          <p:nvPr/>
        </p:nvSpPr>
        <p:spPr>
          <a:xfrm>
            <a:off x="10289821" y="4449231"/>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5" name="Rectangle 24">
            <a:extLst>
              <a:ext uri="{FF2B5EF4-FFF2-40B4-BE49-F238E27FC236}">
                <a16:creationId xmlns:a16="http://schemas.microsoft.com/office/drawing/2014/main" id="{36A5F7AA-7482-4920-9E6F-D158030D4565}"/>
              </a:ext>
            </a:extLst>
          </p:cNvPr>
          <p:cNvSpPr/>
          <p:nvPr/>
        </p:nvSpPr>
        <p:spPr>
          <a:xfrm>
            <a:off x="10289820" y="3921476"/>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6" name="Rectangle 25">
            <a:extLst>
              <a:ext uri="{FF2B5EF4-FFF2-40B4-BE49-F238E27FC236}">
                <a16:creationId xmlns:a16="http://schemas.microsoft.com/office/drawing/2014/main" id="{CF34A1A2-E67A-4870-AB29-B399B0E42D66}"/>
              </a:ext>
            </a:extLst>
          </p:cNvPr>
          <p:cNvSpPr/>
          <p:nvPr/>
        </p:nvSpPr>
        <p:spPr>
          <a:xfrm>
            <a:off x="10289821" y="3400154"/>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7" name="Rectangle 26">
            <a:extLst>
              <a:ext uri="{FF2B5EF4-FFF2-40B4-BE49-F238E27FC236}">
                <a16:creationId xmlns:a16="http://schemas.microsoft.com/office/drawing/2014/main" id="{20BD73AE-1A6B-4498-871C-AB5EFCCFAD99}"/>
              </a:ext>
            </a:extLst>
          </p:cNvPr>
          <p:cNvSpPr/>
          <p:nvPr/>
        </p:nvSpPr>
        <p:spPr>
          <a:xfrm>
            <a:off x="10289820" y="2872399"/>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0" name="Rectangle 29">
            <a:extLst>
              <a:ext uri="{FF2B5EF4-FFF2-40B4-BE49-F238E27FC236}">
                <a16:creationId xmlns:a16="http://schemas.microsoft.com/office/drawing/2014/main" id="{CD6DB06D-6987-47FF-83D9-3C7DC7B1CDBE}"/>
              </a:ext>
            </a:extLst>
          </p:cNvPr>
          <p:cNvSpPr/>
          <p:nvPr/>
        </p:nvSpPr>
        <p:spPr>
          <a:xfrm>
            <a:off x="10289821" y="2345347"/>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1" name="Rectangle 30">
            <a:extLst>
              <a:ext uri="{FF2B5EF4-FFF2-40B4-BE49-F238E27FC236}">
                <a16:creationId xmlns:a16="http://schemas.microsoft.com/office/drawing/2014/main" id="{79FC8F07-AE17-4361-A671-0C65BF3BB713}"/>
              </a:ext>
            </a:extLst>
          </p:cNvPr>
          <p:cNvSpPr/>
          <p:nvPr/>
        </p:nvSpPr>
        <p:spPr>
          <a:xfrm>
            <a:off x="10289820" y="1817592"/>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3" name="Rectangle 32">
            <a:extLst>
              <a:ext uri="{FF2B5EF4-FFF2-40B4-BE49-F238E27FC236}">
                <a16:creationId xmlns:a16="http://schemas.microsoft.com/office/drawing/2014/main" id="{5E25A97C-1957-408B-9AFF-F486BF50F05C}"/>
              </a:ext>
            </a:extLst>
          </p:cNvPr>
          <p:cNvSpPr/>
          <p:nvPr/>
        </p:nvSpPr>
        <p:spPr>
          <a:xfrm>
            <a:off x="10289820" y="1293054"/>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Tree>
    <p:extLst>
      <p:ext uri="{BB962C8B-B14F-4D97-AF65-F5344CB8AC3E}">
        <p14:creationId xmlns:p14="http://schemas.microsoft.com/office/powerpoint/2010/main" val="13244575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Random Fold 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a:bodyPr>
          <a:lstStyle/>
          <a:p>
            <a:r>
              <a:rPr lang="en-US" dirty="0"/>
              <a:t>As you may be noticing, machine learning often tries to overcome data variance with randomness. </a:t>
            </a:r>
          </a:p>
          <a:p>
            <a:r>
              <a:rPr lang="en-US" dirty="0"/>
              <a:t>A variant with fold validation is </a:t>
            </a:r>
            <a:r>
              <a:rPr lang="en-US" b="1" dirty="0">
                <a:solidFill>
                  <a:srgbClr val="FF0000"/>
                </a:solidFill>
              </a:rPr>
              <a:t>repeated random fold validation</a:t>
            </a:r>
            <a:r>
              <a:rPr lang="en-US" dirty="0"/>
              <a:t>, where we randomly shuffle the data and create random train/test folds as many times as desired. </a:t>
            </a:r>
          </a:p>
          <a:p>
            <a:r>
              <a:rPr lang="en-US" dirty="0"/>
              <a:t>This is helpful when we need to mitigate variance in the model. </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8B5C0DEB-40C6-4D6A-928F-33B54A44695E}"/>
              </a:ext>
            </a:extLst>
          </p:cNvPr>
          <p:cNvSpPr/>
          <p:nvPr/>
        </p:nvSpPr>
        <p:spPr>
          <a:xfrm>
            <a:off x="6925731" y="375800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BC7BF438-671B-4F18-80B6-C26DC7B1E1C0}"/>
              </a:ext>
            </a:extLst>
          </p:cNvPr>
          <p:cNvSpPr/>
          <p:nvPr/>
        </p:nvSpPr>
        <p:spPr>
          <a:xfrm>
            <a:off x="6925730" y="3943332"/>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7059E1D-84D4-4848-AF6B-92B52077442C}"/>
              </a:ext>
            </a:extLst>
          </p:cNvPr>
          <p:cNvSpPr/>
          <p:nvPr/>
        </p:nvSpPr>
        <p:spPr>
          <a:xfrm>
            <a:off x="6925729" y="412866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8D542EB-461C-47FD-91F7-9BD885D5A127}"/>
              </a:ext>
            </a:extLst>
          </p:cNvPr>
          <p:cNvSpPr/>
          <p:nvPr/>
        </p:nvSpPr>
        <p:spPr>
          <a:xfrm>
            <a:off x="6925728" y="4313996"/>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13A705F-4323-4F46-825C-7A5844540F43}"/>
              </a:ext>
            </a:extLst>
          </p:cNvPr>
          <p:cNvSpPr/>
          <p:nvPr/>
        </p:nvSpPr>
        <p:spPr>
          <a:xfrm>
            <a:off x="6925727" y="449932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5429868-ABD1-4865-973A-735784E30174}"/>
              </a:ext>
            </a:extLst>
          </p:cNvPr>
          <p:cNvSpPr/>
          <p:nvPr/>
        </p:nvSpPr>
        <p:spPr>
          <a:xfrm>
            <a:off x="6925727" y="4684660"/>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59C262A-0379-4C3F-BE1B-FE146A9E96B4}"/>
              </a:ext>
            </a:extLst>
          </p:cNvPr>
          <p:cNvSpPr/>
          <p:nvPr/>
        </p:nvSpPr>
        <p:spPr>
          <a:xfrm>
            <a:off x="6925726" y="4869992"/>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59F5ED2-7C21-490C-82EF-4B027AF913BE}"/>
              </a:ext>
            </a:extLst>
          </p:cNvPr>
          <p:cNvSpPr/>
          <p:nvPr/>
        </p:nvSpPr>
        <p:spPr>
          <a:xfrm>
            <a:off x="6925725" y="505532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42DAF741-B11A-426A-8647-D1E311104464}"/>
              </a:ext>
            </a:extLst>
          </p:cNvPr>
          <p:cNvSpPr/>
          <p:nvPr/>
        </p:nvSpPr>
        <p:spPr>
          <a:xfrm>
            <a:off x="8494889" y="373899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9A15845-A3F9-4C33-A57B-75C71BF31962}"/>
              </a:ext>
            </a:extLst>
          </p:cNvPr>
          <p:cNvSpPr/>
          <p:nvPr/>
        </p:nvSpPr>
        <p:spPr>
          <a:xfrm>
            <a:off x="8494888" y="392433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58BB3D4-D2AA-4BAD-A770-5C912C946383}"/>
              </a:ext>
            </a:extLst>
          </p:cNvPr>
          <p:cNvSpPr/>
          <p:nvPr/>
        </p:nvSpPr>
        <p:spPr>
          <a:xfrm>
            <a:off x="8494887" y="410966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6D93B46-6E87-4C36-8FCE-A0310BB19B0B}"/>
              </a:ext>
            </a:extLst>
          </p:cNvPr>
          <p:cNvSpPr/>
          <p:nvPr/>
        </p:nvSpPr>
        <p:spPr>
          <a:xfrm>
            <a:off x="8494886" y="429499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5FF7173-1E9F-4640-8803-768EA8715C4C}"/>
              </a:ext>
            </a:extLst>
          </p:cNvPr>
          <p:cNvSpPr/>
          <p:nvPr/>
        </p:nvSpPr>
        <p:spPr>
          <a:xfrm>
            <a:off x="8494885" y="4480327"/>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60EC0D1-362E-4529-85FD-8171CB2FFC71}"/>
              </a:ext>
            </a:extLst>
          </p:cNvPr>
          <p:cNvSpPr/>
          <p:nvPr/>
        </p:nvSpPr>
        <p:spPr>
          <a:xfrm>
            <a:off x="8494885" y="466565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5E0C43B-6E59-4B3B-AC51-27F3536643AF}"/>
              </a:ext>
            </a:extLst>
          </p:cNvPr>
          <p:cNvSpPr/>
          <p:nvPr/>
        </p:nvSpPr>
        <p:spPr>
          <a:xfrm>
            <a:off x="8494884" y="4850991"/>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C9CB549-5D75-435B-A193-30A64DE60C66}"/>
              </a:ext>
            </a:extLst>
          </p:cNvPr>
          <p:cNvSpPr/>
          <p:nvPr/>
        </p:nvSpPr>
        <p:spPr>
          <a:xfrm>
            <a:off x="8494883" y="5036323"/>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BB706FA-3A14-4450-86B2-80C9D6C6591A}"/>
              </a:ext>
            </a:extLst>
          </p:cNvPr>
          <p:cNvSpPr/>
          <p:nvPr/>
        </p:nvSpPr>
        <p:spPr>
          <a:xfrm>
            <a:off x="10064043" y="3738999"/>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C67ABE5-8090-4957-B88C-FED89CD9ABBE}"/>
              </a:ext>
            </a:extLst>
          </p:cNvPr>
          <p:cNvSpPr/>
          <p:nvPr/>
        </p:nvSpPr>
        <p:spPr>
          <a:xfrm>
            <a:off x="10064042" y="392433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FF27566-077A-4DB4-BE86-7ADC5BBBC774}"/>
              </a:ext>
            </a:extLst>
          </p:cNvPr>
          <p:cNvSpPr/>
          <p:nvPr/>
        </p:nvSpPr>
        <p:spPr>
          <a:xfrm>
            <a:off x="10064041" y="4109663"/>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743AA10-389F-423B-873F-53491002AE36}"/>
              </a:ext>
            </a:extLst>
          </p:cNvPr>
          <p:cNvSpPr/>
          <p:nvPr/>
        </p:nvSpPr>
        <p:spPr>
          <a:xfrm>
            <a:off x="10064040" y="429499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2DF6A92-9C78-47FB-8282-8F202CF9294A}"/>
              </a:ext>
            </a:extLst>
          </p:cNvPr>
          <p:cNvSpPr/>
          <p:nvPr/>
        </p:nvSpPr>
        <p:spPr>
          <a:xfrm>
            <a:off x="10064039" y="4480327"/>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715A368-DD8B-4087-B981-0EE31DA3EC9E}"/>
              </a:ext>
            </a:extLst>
          </p:cNvPr>
          <p:cNvSpPr/>
          <p:nvPr/>
        </p:nvSpPr>
        <p:spPr>
          <a:xfrm>
            <a:off x="10064039" y="4665659"/>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5A9624A6-8EB6-48B9-8CA1-D9478902EEAC}"/>
              </a:ext>
            </a:extLst>
          </p:cNvPr>
          <p:cNvSpPr/>
          <p:nvPr/>
        </p:nvSpPr>
        <p:spPr>
          <a:xfrm>
            <a:off x="10064038" y="485099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7BC2A154-B7D2-462A-908D-6E3D53192494}"/>
              </a:ext>
            </a:extLst>
          </p:cNvPr>
          <p:cNvSpPr/>
          <p:nvPr/>
        </p:nvSpPr>
        <p:spPr>
          <a:xfrm>
            <a:off x="10064037" y="503632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711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Which Validation to Use? </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85000" lnSpcReduction="20000"/>
          </a:bodyPr>
          <a:lstStyle/>
          <a:p>
            <a:r>
              <a:rPr lang="en-US" b="1" dirty="0"/>
              <a:t>Generally, you will want to prefer k-fold validation as it is the gold standard. </a:t>
            </a:r>
          </a:p>
          <a:p>
            <a:r>
              <a:rPr lang="en-US" dirty="0"/>
              <a:t>A single train/test split might be warranted if performance of machine learning algorithm is slow and has enough data with lower bias. </a:t>
            </a:r>
          </a:p>
          <a:p>
            <a:r>
              <a:rPr lang="en-US" dirty="0"/>
              <a:t>Use the random fold split to mitigate variance in the model while balancing training speed and dataset sizes.</a:t>
            </a:r>
          </a:p>
          <a:p>
            <a:r>
              <a:rPr lang="en-US" b="1" dirty="0"/>
              <a:t>We will talk about class imbalance later, but if you do not have an equal number of samples for each class, you might want to consider using stratification in your k-fold validation. </a:t>
            </a:r>
          </a:p>
          <a:p>
            <a:r>
              <a:rPr lang="en-US" b="1" dirty="0">
                <a:solidFill>
                  <a:srgbClr val="FF0000"/>
                </a:solidFill>
              </a:rPr>
              <a:t>Stratification</a:t>
            </a:r>
            <a:r>
              <a:rPr lang="en-US" dirty="0"/>
              <a:t> means an equal proportion of data for each class is sampled for training and testing data (even it is sampled repeatedly), so that no class is neglected.  </a:t>
            </a:r>
          </a:p>
          <a:p>
            <a:endParaRPr lang="en-US" dirty="0"/>
          </a:p>
          <a:p>
            <a:endParaRPr lang="en-US" dirty="0"/>
          </a:p>
        </p:txBody>
      </p:sp>
      <p:sp>
        <p:nvSpPr>
          <p:cNvPr id="21" name="Rectangle 20">
            <a:extLst>
              <a:ext uri="{FF2B5EF4-FFF2-40B4-BE49-F238E27FC236}">
                <a16:creationId xmlns:a16="http://schemas.microsoft.com/office/drawing/2014/main" id="{8B5C0DEB-40C6-4D6A-928F-33B54A44695E}"/>
              </a:ext>
            </a:extLst>
          </p:cNvPr>
          <p:cNvSpPr/>
          <p:nvPr/>
        </p:nvSpPr>
        <p:spPr>
          <a:xfrm>
            <a:off x="7398326" y="476516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7BF438-671B-4F18-80B6-C26DC7B1E1C0}"/>
              </a:ext>
            </a:extLst>
          </p:cNvPr>
          <p:cNvSpPr/>
          <p:nvPr/>
        </p:nvSpPr>
        <p:spPr>
          <a:xfrm>
            <a:off x="7398325" y="4950497"/>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7059E1D-84D4-4848-AF6B-92B52077442C}"/>
              </a:ext>
            </a:extLst>
          </p:cNvPr>
          <p:cNvSpPr/>
          <p:nvPr/>
        </p:nvSpPr>
        <p:spPr>
          <a:xfrm>
            <a:off x="7398324" y="513582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8D542EB-461C-47FD-91F7-9BD885D5A127}"/>
              </a:ext>
            </a:extLst>
          </p:cNvPr>
          <p:cNvSpPr/>
          <p:nvPr/>
        </p:nvSpPr>
        <p:spPr>
          <a:xfrm>
            <a:off x="7398323" y="5321161"/>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13A705F-4323-4F46-825C-7A5844540F43}"/>
              </a:ext>
            </a:extLst>
          </p:cNvPr>
          <p:cNvSpPr/>
          <p:nvPr/>
        </p:nvSpPr>
        <p:spPr>
          <a:xfrm>
            <a:off x="7398322" y="550649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5429868-ABD1-4865-973A-735784E30174}"/>
              </a:ext>
            </a:extLst>
          </p:cNvPr>
          <p:cNvSpPr/>
          <p:nvPr/>
        </p:nvSpPr>
        <p:spPr>
          <a:xfrm>
            <a:off x="7398322" y="5691825"/>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59C262A-0379-4C3F-BE1B-FE146A9E96B4}"/>
              </a:ext>
            </a:extLst>
          </p:cNvPr>
          <p:cNvSpPr/>
          <p:nvPr/>
        </p:nvSpPr>
        <p:spPr>
          <a:xfrm>
            <a:off x="7398321" y="5877157"/>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59F5ED2-7C21-490C-82EF-4B027AF913BE}"/>
              </a:ext>
            </a:extLst>
          </p:cNvPr>
          <p:cNvSpPr/>
          <p:nvPr/>
        </p:nvSpPr>
        <p:spPr>
          <a:xfrm>
            <a:off x="7398320" y="606248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42DAF741-B11A-426A-8647-D1E311104464}"/>
              </a:ext>
            </a:extLst>
          </p:cNvPr>
          <p:cNvSpPr/>
          <p:nvPr/>
        </p:nvSpPr>
        <p:spPr>
          <a:xfrm>
            <a:off x="8967484" y="474616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9A15845-A3F9-4C33-A57B-75C71BF31962}"/>
              </a:ext>
            </a:extLst>
          </p:cNvPr>
          <p:cNvSpPr/>
          <p:nvPr/>
        </p:nvSpPr>
        <p:spPr>
          <a:xfrm>
            <a:off x="8967483" y="493149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58BB3D4-D2AA-4BAD-A770-5C912C946383}"/>
              </a:ext>
            </a:extLst>
          </p:cNvPr>
          <p:cNvSpPr/>
          <p:nvPr/>
        </p:nvSpPr>
        <p:spPr>
          <a:xfrm>
            <a:off x="8967482" y="511682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6D93B46-6E87-4C36-8FCE-A0310BB19B0B}"/>
              </a:ext>
            </a:extLst>
          </p:cNvPr>
          <p:cNvSpPr/>
          <p:nvPr/>
        </p:nvSpPr>
        <p:spPr>
          <a:xfrm>
            <a:off x="8967481" y="530216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5FF7173-1E9F-4640-8803-768EA8715C4C}"/>
              </a:ext>
            </a:extLst>
          </p:cNvPr>
          <p:cNvSpPr/>
          <p:nvPr/>
        </p:nvSpPr>
        <p:spPr>
          <a:xfrm>
            <a:off x="8967480" y="5487492"/>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60EC0D1-362E-4529-85FD-8171CB2FFC71}"/>
              </a:ext>
            </a:extLst>
          </p:cNvPr>
          <p:cNvSpPr/>
          <p:nvPr/>
        </p:nvSpPr>
        <p:spPr>
          <a:xfrm>
            <a:off x="8967480" y="567282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5E0C43B-6E59-4B3B-AC51-27F3536643AF}"/>
              </a:ext>
            </a:extLst>
          </p:cNvPr>
          <p:cNvSpPr/>
          <p:nvPr/>
        </p:nvSpPr>
        <p:spPr>
          <a:xfrm>
            <a:off x="8967479" y="5858156"/>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C9CB549-5D75-435B-A193-30A64DE60C66}"/>
              </a:ext>
            </a:extLst>
          </p:cNvPr>
          <p:cNvSpPr/>
          <p:nvPr/>
        </p:nvSpPr>
        <p:spPr>
          <a:xfrm>
            <a:off x="8967478" y="6043488"/>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BB706FA-3A14-4450-86B2-80C9D6C6591A}"/>
              </a:ext>
            </a:extLst>
          </p:cNvPr>
          <p:cNvSpPr/>
          <p:nvPr/>
        </p:nvSpPr>
        <p:spPr>
          <a:xfrm>
            <a:off x="10536638" y="4746164"/>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C67ABE5-8090-4957-B88C-FED89CD9ABBE}"/>
              </a:ext>
            </a:extLst>
          </p:cNvPr>
          <p:cNvSpPr/>
          <p:nvPr/>
        </p:nvSpPr>
        <p:spPr>
          <a:xfrm>
            <a:off x="10536637" y="493149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FF27566-077A-4DB4-BE86-7ADC5BBBC774}"/>
              </a:ext>
            </a:extLst>
          </p:cNvPr>
          <p:cNvSpPr/>
          <p:nvPr/>
        </p:nvSpPr>
        <p:spPr>
          <a:xfrm>
            <a:off x="10536636" y="5116828"/>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743AA10-389F-423B-873F-53491002AE36}"/>
              </a:ext>
            </a:extLst>
          </p:cNvPr>
          <p:cNvSpPr/>
          <p:nvPr/>
        </p:nvSpPr>
        <p:spPr>
          <a:xfrm>
            <a:off x="10536635" y="530216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2DF6A92-9C78-47FB-8282-8F202CF9294A}"/>
              </a:ext>
            </a:extLst>
          </p:cNvPr>
          <p:cNvSpPr/>
          <p:nvPr/>
        </p:nvSpPr>
        <p:spPr>
          <a:xfrm>
            <a:off x="10536634" y="5487492"/>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715A368-DD8B-4087-B981-0EE31DA3EC9E}"/>
              </a:ext>
            </a:extLst>
          </p:cNvPr>
          <p:cNvSpPr/>
          <p:nvPr/>
        </p:nvSpPr>
        <p:spPr>
          <a:xfrm>
            <a:off x="10536634" y="5672824"/>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5A9624A6-8EB6-48B9-8CA1-D9478902EEAC}"/>
              </a:ext>
            </a:extLst>
          </p:cNvPr>
          <p:cNvSpPr/>
          <p:nvPr/>
        </p:nvSpPr>
        <p:spPr>
          <a:xfrm>
            <a:off x="10536633" y="585815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7BC2A154-B7D2-462A-908D-6E3D53192494}"/>
              </a:ext>
            </a:extLst>
          </p:cNvPr>
          <p:cNvSpPr/>
          <p:nvPr/>
        </p:nvSpPr>
        <p:spPr>
          <a:xfrm>
            <a:off x="10536632" y="604348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F87102E4-35F5-45BD-AF7B-AAA9A7D82833}"/>
              </a:ext>
            </a:extLst>
          </p:cNvPr>
          <p:cNvSpPr/>
          <p:nvPr/>
        </p:nvSpPr>
        <p:spPr>
          <a:xfrm>
            <a:off x="7398322" y="4078848"/>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1" name="Rectangle 50">
            <a:extLst>
              <a:ext uri="{FF2B5EF4-FFF2-40B4-BE49-F238E27FC236}">
                <a16:creationId xmlns:a16="http://schemas.microsoft.com/office/drawing/2014/main" id="{336927CA-2DFF-4D53-94B3-C521307E0E37}"/>
              </a:ext>
            </a:extLst>
          </p:cNvPr>
          <p:cNvSpPr/>
          <p:nvPr/>
        </p:nvSpPr>
        <p:spPr>
          <a:xfrm>
            <a:off x="8967477" y="3026157"/>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2" name="Rectangle 51">
            <a:extLst>
              <a:ext uri="{FF2B5EF4-FFF2-40B4-BE49-F238E27FC236}">
                <a16:creationId xmlns:a16="http://schemas.microsoft.com/office/drawing/2014/main" id="{8559238F-0123-4E0E-95BD-2085730BF7CB}"/>
              </a:ext>
            </a:extLst>
          </p:cNvPr>
          <p:cNvSpPr/>
          <p:nvPr/>
        </p:nvSpPr>
        <p:spPr>
          <a:xfrm>
            <a:off x="8967476" y="3551093"/>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3" name="Rectangle 52">
            <a:extLst>
              <a:ext uri="{FF2B5EF4-FFF2-40B4-BE49-F238E27FC236}">
                <a16:creationId xmlns:a16="http://schemas.microsoft.com/office/drawing/2014/main" id="{5B3498B1-C710-4CF2-B287-D42134BE9399}"/>
              </a:ext>
            </a:extLst>
          </p:cNvPr>
          <p:cNvSpPr/>
          <p:nvPr/>
        </p:nvSpPr>
        <p:spPr>
          <a:xfrm>
            <a:off x="8967476" y="4078848"/>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4" name="Rectangle 53">
            <a:extLst>
              <a:ext uri="{FF2B5EF4-FFF2-40B4-BE49-F238E27FC236}">
                <a16:creationId xmlns:a16="http://schemas.microsoft.com/office/drawing/2014/main" id="{3AE99A02-C69B-4BD9-B668-D7B27BAA0BA2}"/>
              </a:ext>
            </a:extLst>
          </p:cNvPr>
          <p:cNvSpPr/>
          <p:nvPr/>
        </p:nvSpPr>
        <p:spPr>
          <a:xfrm>
            <a:off x="10468899" y="3014870"/>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5" name="Rectangle 54">
            <a:extLst>
              <a:ext uri="{FF2B5EF4-FFF2-40B4-BE49-F238E27FC236}">
                <a16:creationId xmlns:a16="http://schemas.microsoft.com/office/drawing/2014/main" id="{54CCB733-7362-465B-811D-D127E9C7D31E}"/>
              </a:ext>
            </a:extLst>
          </p:cNvPr>
          <p:cNvSpPr/>
          <p:nvPr/>
        </p:nvSpPr>
        <p:spPr>
          <a:xfrm>
            <a:off x="7398321" y="354262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6" name="Rectangle 55">
            <a:extLst>
              <a:ext uri="{FF2B5EF4-FFF2-40B4-BE49-F238E27FC236}">
                <a16:creationId xmlns:a16="http://schemas.microsoft.com/office/drawing/2014/main" id="{D5485AB5-9A7B-423A-BA28-659E05068823}"/>
              </a:ext>
            </a:extLst>
          </p:cNvPr>
          <p:cNvSpPr/>
          <p:nvPr/>
        </p:nvSpPr>
        <p:spPr>
          <a:xfrm>
            <a:off x="7398320" y="301487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7" name="Rectangle 56">
            <a:extLst>
              <a:ext uri="{FF2B5EF4-FFF2-40B4-BE49-F238E27FC236}">
                <a16:creationId xmlns:a16="http://schemas.microsoft.com/office/drawing/2014/main" id="{C022102A-312F-4D8D-9955-7EBC241484E2}"/>
              </a:ext>
            </a:extLst>
          </p:cNvPr>
          <p:cNvSpPr/>
          <p:nvPr/>
        </p:nvSpPr>
        <p:spPr>
          <a:xfrm>
            <a:off x="10468896" y="405627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8" name="Rectangle 57">
            <a:extLst>
              <a:ext uri="{FF2B5EF4-FFF2-40B4-BE49-F238E27FC236}">
                <a16:creationId xmlns:a16="http://schemas.microsoft.com/office/drawing/2014/main" id="{A73D5356-A8BE-41DA-AA50-09FA1E7C6A50}"/>
              </a:ext>
            </a:extLst>
          </p:cNvPr>
          <p:cNvSpPr/>
          <p:nvPr/>
        </p:nvSpPr>
        <p:spPr>
          <a:xfrm>
            <a:off x="10468895" y="352851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9" name="Rectangle 58">
            <a:extLst>
              <a:ext uri="{FF2B5EF4-FFF2-40B4-BE49-F238E27FC236}">
                <a16:creationId xmlns:a16="http://schemas.microsoft.com/office/drawing/2014/main" id="{4A7BBACA-F4DD-4C29-9311-4C8A647223E2}"/>
              </a:ext>
            </a:extLst>
          </p:cNvPr>
          <p:cNvSpPr/>
          <p:nvPr/>
        </p:nvSpPr>
        <p:spPr>
          <a:xfrm>
            <a:off x="8967476" y="1294724"/>
            <a:ext cx="1253067" cy="105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0" name="Rectangle 59">
            <a:extLst>
              <a:ext uri="{FF2B5EF4-FFF2-40B4-BE49-F238E27FC236}">
                <a16:creationId xmlns:a16="http://schemas.microsoft.com/office/drawing/2014/main" id="{A9D5856D-C6A6-4B5E-94DF-C8E3FBB09C4D}"/>
              </a:ext>
            </a:extLst>
          </p:cNvPr>
          <p:cNvSpPr/>
          <p:nvPr/>
        </p:nvSpPr>
        <p:spPr>
          <a:xfrm>
            <a:off x="8967476" y="2347414"/>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Tree>
    <p:extLst>
      <p:ext uri="{BB962C8B-B14F-4D97-AF65-F5344CB8AC3E}">
        <p14:creationId xmlns:p14="http://schemas.microsoft.com/office/powerpoint/2010/main" val="324536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34A9A-4FDB-485F-87C9-966785E0C4EF}"/>
              </a:ext>
            </a:extLst>
          </p:cNvPr>
          <p:cNvSpPr>
            <a:spLocks noGrp="1"/>
          </p:cNvSpPr>
          <p:nvPr>
            <p:ph type="title"/>
          </p:nvPr>
        </p:nvSpPr>
        <p:spPr>
          <a:xfrm>
            <a:off x="521207" y="448056"/>
            <a:ext cx="9028622" cy="640080"/>
          </a:xfrm>
        </p:spPr>
        <p:txBody>
          <a:bodyPr>
            <a:normAutofit/>
          </a:bodyPr>
          <a:lstStyle/>
          <a:p>
            <a:r>
              <a:rPr lang="en-US" dirty="0"/>
              <a:t>A Stratified Validation in Scikit-Learn</a:t>
            </a:r>
          </a:p>
        </p:txBody>
      </p:sp>
      <p:sp>
        <p:nvSpPr>
          <p:cNvPr id="4" name="Rectangle 1">
            <a:extLst>
              <a:ext uri="{FF2B5EF4-FFF2-40B4-BE49-F238E27FC236}">
                <a16:creationId xmlns:a16="http://schemas.microsoft.com/office/drawing/2014/main" id="{1FCE3425-26C1-4C6E-9F14-1E394AFC9381}"/>
              </a:ext>
            </a:extLst>
          </p:cNvPr>
          <p:cNvSpPr>
            <a:spLocks noChangeArrowheads="1"/>
          </p:cNvSpPr>
          <p:nvPr/>
        </p:nvSpPr>
        <p:spPr bwMode="auto">
          <a:xfrm>
            <a:off x="1839074" y="1460716"/>
            <a:ext cx="8265560" cy="48628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numpy</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as </a:t>
            </a:r>
            <a:r>
              <a:rPr kumimoji="0" lang="en-US" altLang="en-US" sz="1000" b="0" i="0" u="none" strike="noStrike" cap="none" normalizeH="0" baseline="0" dirty="0">
                <a:ln>
                  <a:noFill/>
                </a:ln>
                <a:solidFill>
                  <a:srgbClr val="000000"/>
                </a:solidFill>
                <a:effectLst/>
                <a:latin typeface="Consolas" panose="020B0609020204030204" pitchFamily="49" charset="0"/>
              </a:rPr>
              <a:t>np</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a:ln>
                  <a:noFill/>
                </a:ln>
                <a:solidFill>
                  <a:srgbClr val="000000"/>
                </a:solidFill>
                <a:effectLst/>
                <a:latin typeface="Consolas" panose="020B0609020204030204" pitchFamily="49" charset="0"/>
              </a:rPr>
              <a:t>pandas </a:t>
            </a:r>
            <a:r>
              <a:rPr kumimoji="0" lang="en-US" altLang="en-US" sz="1000" b="1" i="0" u="none" strike="noStrike" cap="none" normalizeH="0" baseline="0" dirty="0">
                <a:ln>
                  <a:noFill/>
                </a:ln>
                <a:solidFill>
                  <a:srgbClr val="000080"/>
                </a:solidFill>
                <a:effectLst/>
                <a:latin typeface="Consolas" panose="020B0609020204030204" pitchFamily="49" charset="0"/>
              </a:rPr>
              <a:t>as </a:t>
            </a:r>
            <a:r>
              <a:rPr kumimoji="0" lang="en-US" altLang="en-US" sz="1000" b="0" i="0" u="none" strike="noStrike" cap="none" normalizeH="0" baseline="0" dirty="0">
                <a:ln>
                  <a:noFill/>
                </a:ln>
                <a:solidFill>
                  <a:srgbClr val="000000"/>
                </a:solidFill>
                <a:effectLst/>
                <a:latin typeface="Consolas" panose="020B0609020204030204" pitchFamily="49" charset="0"/>
              </a:rPr>
              <a:t>pd</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load data</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from </a:t>
            </a:r>
            <a:r>
              <a:rPr kumimoji="0" lang="en-US" altLang="en-US" sz="1000" b="0" i="0" u="none" strike="noStrike" cap="none" normalizeH="0" baseline="0" dirty="0" err="1">
                <a:ln>
                  <a:noFill/>
                </a:ln>
                <a:solidFill>
                  <a:srgbClr val="000000"/>
                </a:solidFill>
                <a:effectLst/>
                <a:latin typeface="Consolas" panose="020B0609020204030204" pitchFamily="49" charset="0"/>
              </a:rPr>
              <a:t>sklearn.model_selection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train_test_split</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from </a:t>
            </a:r>
            <a:r>
              <a:rPr kumimoji="0" lang="en-US" altLang="en-US" sz="1000" b="0" i="0" u="none" strike="noStrike" cap="none" normalizeH="0" baseline="0" dirty="0" err="1">
                <a:ln>
                  <a:noFill/>
                </a:ln>
                <a:solidFill>
                  <a:srgbClr val="000000"/>
                </a:solidFill>
                <a:effectLst/>
                <a:latin typeface="Consolas" panose="020B0609020204030204" pitchFamily="49" charset="0"/>
              </a:rPr>
              <a:t>sklearn.neural_network</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MLPClassifier</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df = </a:t>
            </a:r>
            <a:r>
              <a:rPr kumimoji="0" lang="en-US" altLang="en-US" sz="1000" b="0" i="0" u="none" strike="noStrike" cap="none" normalizeH="0" baseline="0" dirty="0" err="1">
                <a:ln>
                  <a:noFill/>
                </a:ln>
                <a:solidFill>
                  <a:srgbClr val="000000"/>
                </a:solidFill>
                <a:effectLst/>
                <a:latin typeface="Consolas" panose="020B0609020204030204" pitchFamily="49" charset="0"/>
              </a:rPr>
              <a:t>pd.read_csv</a:t>
            </a:r>
            <a:r>
              <a:rPr kumimoji="0" lang="en-US" altLang="en-US" sz="1000" b="0" i="0" u="none" strike="noStrike" cap="none" normalizeH="0" baseline="0" dirty="0">
                <a:ln>
                  <a:noFill/>
                </a:ln>
                <a:solidFill>
                  <a:srgbClr val="000000"/>
                </a:solidFill>
                <a:effectLst/>
                <a:latin typeface="Consolas" panose="020B0609020204030204" pitchFamily="49" charset="0"/>
              </a:rPr>
              <a:t>(</a:t>
            </a:r>
            <a:r>
              <a:rPr lang="en-US" altLang="en-US" sz="1000" b="1" dirty="0">
                <a:solidFill>
                  <a:srgbClr val="008080"/>
                </a:solidFill>
                <a:latin typeface="Consolas" panose="020B0609020204030204" pitchFamily="49" charset="0"/>
              </a:rPr>
              <a:t>“https://tinyurl.com/y6r7qjrp”, </a:t>
            </a:r>
            <a:r>
              <a:rPr kumimoji="0" lang="en-US" altLang="en-US" sz="1000" b="0" i="0" u="none" strike="noStrike" cap="none" normalizeH="0" baseline="0" dirty="0">
                <a:ln>
                  <a:noFill/>
                </a:ln>
                <a:solidFill>
                  <a:srgbClr val="660099"/>
                </a:solidFill>
                <a:effectLst/>
                <a:latin typeface="Consolas" panose="020B0609020204030204" pitchFamily="49" charset="0"/>
              </a:rPr>
              <a:t>delimiter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Note we should do some linear scaling here</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X = (</a:t>
            </a:r>
            <a:r>
              <a:rPr kumimoji="0" lang="en-US" altLang="en-US" sz="1000" b="0" i="0" u="none" strike="noStrike" cap="none" normalizeH="0" baseline="0" dirty="0" err="1">
                <a:ln>
                  <a:noFill/>
                </a:ln>
                <a:solidFill>
                  <a:srgbClr val="000000"/>
                </a:solidFill>
                <a:effectLst/>
                <a:latin typeface="Consolas" panose="020B0609020204030204" pitchFamily="49" charset="0"/>
              </a:rPr>
              <a:t>df.values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a:ln>
                  <a:noFill/>
                </a:ln>
                <a:solidFill>
                  <a:srgbClr val="0000FF"/>
                </a:solidFill>
                <a:effectLst/>
                <a:latin typeface="Consolas" panose="020B0609020204030204" pitchFamily="49" charset="0"/>
              </a:rPr>
              <a:t>255.0</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a:ln>
                  <a:noFill/>
                </a:ln>
                <a:solidFill>
                  <a:srgbClr val="0000FF"/>
                </a:solidFill>
                <a:effectLst/>
                <a:latin typeface="Consolas" panose="020B0609020204030204" pitchFamily="49" charset="0"/>
              </a:rPr>
              <a:t>.01</a:t>
            </a:r>
            <a:br>
              <a:rPr kumimoji="0" lang="en-US" altLang="en-US" sz="1000" b="0" i="0" u="none" strike="noStrike" cap="none" normalizeH="0" baseline="0" dirty="0">
                <a:ln>
                  <a:noFill/>
                </a:ln>
                <a:solidFill>
                  <a:srgbClr val="0000FF"/>
                </a:solidFill>
                <a:effectLst/>
                <a:latin typeface="Consolas" panose="020B0609020204030204" pitchFamily="49" charset="0"/>
              </a:rPr>
            </a:br>
            <a:br>
              <a:rPr kumimoji="0" lang="en-US" altLang="en-US" sz="1000" b="0" i="0" u="none" strike="noStrike" cap="none" normalizeH="0" baseline="0" dirty="0">
                <a:ln>
                  <a:noFill/>
                </a:ln>
                <a:solidFill>
                  <a:srgbClr val="0000FF"/>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Y = </a:t>
            </a:r>
            <a:r>
              <a:rPr kumimoji="0" lang="en-US" altLang="en-US" sz="1000" b="0" i="0" u="none" strike="noStrike" cap="none" normalizeH="0" baseline="0" dirty="0" err="1">
                <a:ln>
                  <a:noFill/>
                </a:ln>
                <a:solidFill>
                  <a:srgbClr val="000000"/>
                </a:solidFill>
                <a:effectLst/>
                <a:latin typeface="Consolas" panose="020B0609020204030204" pitchFamily="49" charset="0"/>
              </a:rPr>
              <a:t>df.values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Get a count of each group to ensure samples are equitably balanced</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df.groupby</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agg</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"class"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np.size</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Separate training and testing data</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Note that I use the 'stratify' parameter to ensure</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each class is proportionally represented in both sets</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X_test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Y_test</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err="1">
                <a:ln>
                  <a:noFill/>
                </a:ln>
                <a:solidFill>
                  <a:srgbClr val="000000"/>
                </a:solidFill>
                <a:effectLst/>
                <a:latin typeface="Consolas" panose="020B0609020204030204" pitchFamily="49" charset="0"/>
              </a:rPr>
              <a:t>train_test_split</a:t>
            </a:r>
            <a:r>
              <a:rPr kumimoji="0" lang="en-US" altLang="en-US" sz="1000" b="0" i="0" u="none" strike="noStrike" cap="none" normalizeH="0" baseline="0" dirty="0">
                <a:ln>
                  <a:noFill/>
                </a:ln>
                <a:solidFill>
                  <a:srgbClr val="000000"/>
                </a:solidFill>
                <a:effectLst/>
                <a:latin typeface="Consolas" panose="020B0609020204030204" pitchFamily="49" charset="0"/>
              </a:rPr>
              <a:t>(X, Y, </a:t>
            </a:r>
            <a:r>
              <a:rPr kumimoji="0" lang="en-US" altLang="en-US" sz="1000" b="0" i="0" u="none" strike="noStrike" cap="none" normalizeH="0" baseline="0" dirty="0" err="1">
                <a:ln>
                  <a:noFill/>
                </a:ln>
                <a:solidFill>
                  <a:srgbClr val="660099"/>
                </a:solidFill>
                <a:effectLst/>
                <a:latin typeface="Consolas" panose="020B0609020204030204" pitchFamily="49" charset="0"/>
              </a:rPr>
              <a:t>test_size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.33</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660099"/>
                </a:solidFill>
                <a:effectLst/>
                <a:latin typeface="Consolas" panose="020B0609020204030204" pitchFamily="49" charset="0"/>
              </a:rPr>
              <a:t>stratify</a:t>
            </a:r>
            <a:r>
              <a:rPr kumimoji="0" lang="en-US" altLang="en-US" sz="1000" b="0" i="0" u="none" strike="noStrike" cap="none" normalizeH="0" baseline="0" dirty="0">
                <a:ln>
                  <a:noFill/>
                </a:ln>
                <a:solidFill>
                  <a:srgbClr val="000000"/>
                </a:solidFill>
                <a:effectLst/>
                <a:latin typeface="Consolas" panose="020B0609020204030204" pitchFamily="49" charset="0"/>
              </a:rPr>
              <a:t>=Y)</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nn</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err="1">
                <a:ln>
                  <a:noFill/>
                </a:ln>
                <a:solidFill>
                  <a:srgbClr val="000000"/>
                </a:solidFill>
                <a:effectLst/>
                <a:latin typeface="Consolas" panose="020B0609020204030204" pitchFamily="49" charset="0"/>
              </a:rPr>
              <a:t>MLPClassifier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660099"/>
                </a:solidFill>
                <a:effectLst/>
                <a:latin typeface="Consolas" panose="020B0609020204030204" pitchFamily="49" charset="0"/>
              </a:rPr>
              <a:t>solver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1" i="0" u="none" strike="noStrike" cap="none" normalizeH="0" baseline="0" dirty="0" err="1">
                <a:ln>
                  <a:noFill/>
                </a:ln>
                <a:solidFill>
                  <a:srgbClr val="008080"/>
                </a:solidFill>
                <a:effectLst/>
                <a:latin typeface="Consolas" panose="020B0609020204030204" pitchFamily="49" charset="0"/>
              </a:rPr>
              <a:t>sgd</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hidden_layer_sizes</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100</a:t>
            </a:r>
            <a:r>
              <a:rPr kumimoji="0" lang="en-US" altLang="en-US" sz="1000" b="0" i="0" u="none" strike="noStrike" cap="none" normalizeH="0" baseline="0" dirty="0">
                <a:ln>
                  <a:noFill/>
                </a:ln>
                <a:solidFill>
                  <a:srgbClr val="000000"/>
                </a:solidFill>
                <a:effectLst/>
                <a:latin typeface="Consolas" panose="020B0609020204030204" pitchFamily="49" charset="0"/>
              </a:rPr>
              <a:t>, ),</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max_iter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480</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learning_rate_init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nn.fit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"Training set score: %f"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nn.score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"Test set score: %f"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nn.score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X_test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Y_test</a:t>
            </a: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9B375C45-D766-4CAF-A71E-91D8CA5AB32C}"/>
              </a:ext>
            </a:extLst>
          </p:cNvPr>
          <p:cNvSpPr/>
          <p:nvPr/>
        </p:nvSpPr>
        <p:spPr>
          <a:xfrm>
            <a:off x="6991563" y="4751796"/>
            <a:ext cx="857894" cy="2363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8970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Validation Data</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39495" y="1435608"/>
            <a:ext cx="7376590" cy="4974336"/>
          </a:xfrm>
        </p:spPr>
        <p:txBody>
          <a:bodyPr>
            <a:normAutofit/>
          </a:bodyPr>
          <a:lstStyle/>
          <a:p>
            <a:r>
              <a:rPr lang="en-US" b="1" dirty="0">
                <a:solidFill>
                  <a:srgbClr val="FF0000"/>
                </a:solidFill>
              </a:rPr>
              <a:t>Validation</a:t>
            </a:r>
            <a:r>
              <a:rPr lang="en-US" b="1" dirty="0"/>
              <a:t> is a separate type of testing data used to compare performance of different models. </a:t>
            </a:r>
          </a:p>
          <a:p>
            <a:r>
              <a:rPr lang="en-US" dirty="0"/>
              <a:t>When you are comparing two or more models (e.g. logistic regression versus decision trees), you may hold back one more chunk of data for validation.</a:t>
            </a:r>
          </a:p>
          <a:p>
            <a:r>
              <a:rPr lang="en-US" dirty="0"/>
              <a:t>It is different than the testing data, which is used to tune parameters of the individual model, not compare different models altogether. </a:t>
            </a:r>
          </a:p>
          <a:p>
            <a:r>
              <a:rPr lang="en-US" dirty="0"/>
              <a:t> </a:t>
            </a:r>
          </a:p>
        </p:txBody>
      </p:sp>
      <p:sp>
        <p:nvSpPr>
          <p:cNvPr id="5" name="Rectangle 4">
            <a:extLst>
              <a:ext uri="{FF2B5EF4-FFF2-40B4-BE49-F238E27FC236}">
                <a16:creationId xmlns:a16="http://schemas.microsoft.com/office/drawing/2014/main" id="{8D457EA3-AF81-4314-A1D2-1E2D688A5A6F}"/>
              </a:ext>
            </a:extLst>
          </p:cNvPr>
          <p:cNvSpPr/>
          <p:nvPr/>
        </p:nvSpPr>
        <p:spPr>
          <a:xfrm>
            <a:off x="10287242" y="3741362"/>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 name="Rectangle 5">
            <a:extLst>
              <a:ext uri="{FF2B5EF4-FFF2-40B4-BE49-F238E27FC236}">
                <a16:creationId xmlns:a16="http://schemas.microsoft.com/office/drawing/2014/main" id="{F894BC71-8262-46F9-A2BC-7FAD546A0B1C}"/>
              </a:ext>
            </a:extLst>
          </p:cNvPr>
          <p:cNvSpPr/>
          <p:nvPr/>
        </p:nvSpPr>
        <p:spPr>
          <a:xfrm>
            <a:off x="10287242" y="4204206"/>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8" name="Rectangle 7">
            <a:extLst>
              <a:ext uri="{FF2B5EF4-FFF2-40B4-BE49-F238E27FC236}">
                <a16:creationId xmlns:a16="http://schemas.microsoft.com/office/drawing/2014/main" id="{54BEF417-C89F-4F85-B1E1-23E3A11FE6FD}"/>
              </a:ext>
            </a:extLst>
          </p:cNvPr>
          <p:cNvSpPr/>
          <p:nvPr/>
        </p:nvSpPr>
        <p:spPr>
          <a:xfrm>
            <a:off x="10287242" y="1435608"/>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10" name="Straight Arrow Connector 9">
            <a:extLst>
              <a:ext uri="{FF2B5EF4-FFF2-40B4-BE49-F238E27FC236}">
                <a16:creationId xmlns:a16="http://schemas.microsoft.com/office/drawing/2014/main" id="{07ACA9BF-5852-4207-9F5A-70CDA3DE9E8F}"/>
              </a:ext>
            </a:extLst>
          </p:cNvPr>
          <p:cNvCxnSpPr>
            <a:cxnSpLocks/>
          </p:cNvCxnSpPr>
          <p:nvPr/>
        </p:nvCxnSpPr>
        <p:spPr>
          <a:xfrm flipH="1">
            <a:off x="10913775" y="2973720"/>
            <a:ext cx="1" cy="7563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67BF8277-C0AC-4FA4-8C2C-0F4C58CD998A}"/>
              </a:ext>
            </a:extLst>
          </p:cNvPr>
          <p:cNvSpPr/>
          <p:nvPr/>
        </p:nvSpPr>
        <p:spPr>
          <a:xfrm>
            <a:off x="10287242" y="4655762"/>
            <a:ext cx="1253067" cy="451556"/>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VALIDATION</a:t>
            </a:r>
          </a:p>
        </p:txBody>
      </p:sp>
    </p:spTree>
    <p:extLst>
      <p:ext uri="{BB962C8B-B14F-4D97-AF65-F5344CB8AC3E}">
        <p14:creationId xmlns:p14="http://schemas.microsoft.com/office/powerpoint/2010/main" val="39732996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Random Seeding</a:t>
            </a:r>
          </a:p>
        </p:txBody>
      </p:sp>
      <p:pic>
        <p:nvPicPr>
          <p:cNvPr id="5" name="Content Placeholder 4" descr="Dice">
            <a:extLst>
              <a:ext uri="{FF2B5EF4-FFF2-40B4-BE49-F238E27FC236}">
                <a16:creationId xmlns:a16="http://schemas.microsoft.com/office/drawing/2014/main" id="{7C0EB307-9E32-4246-BDC2-798EEFB17A1F}"/>
              </a:ext>
            </a:extLst>
          </p:cNvPr>
          <p:cNvPicPr>
            <a:picLocks noGrp="1" noChangeAspect="1"/>
          </p:cNvPicPr>
          <p:nvPr>
            <p:ph sz="quarter" idx="1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6400" y="1323467"/>
            <a:ext cx="2105533" cy="2105533"/>
          </a:xfrm>
        </p:spPr>
      </p:pic>
      <p:sp>
        <p:nvSpPr>
          <p:cNvPr id="24" name="Content Placeholder 2">
            <a:extLst>
              <a:ext uri="{FF2B5EF4-FFF2-40B4-BE49-F238E27FC236}">
                <a16:creationId xmlns:a16="http://schemas.microsoft.com/office/drawing/2014/main" id="{21752C5A-C5B0-42EE-8323-CF96599E3B01}"/>
              </a:ext>
            </a:extLst>
          </p:cNvPr>
          <p:cNvSpPr txBox="1">
            <a:spLocks/>
          </p:cNvSpPr>
          <p:nvPr/>
        </p:nvSpPr>
        <p:spPr>
          <a:xfrm>
            <a:off x="539496" y="1435607"/>
            <a:ext cx="8558270" cy="5365885"/>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Machine learning deals with a lot of random-based operations:</a:t>
            </a:r>
          </a:p>
          <a:p>
            <a:pPr marL="285750" indent="-285750">
              <a:spcBef>
                <a:spcPts val="600"/>
              </a:spcBef>
              <a:spcAft>
                <a:spcPts val="600"/>
              </a:spcAft>
              <a:buFont typeface="Arial" panose="020B0604020202020204" pitchFamily="34" charset="0"/>
              <a:buChar char="•"/>
            </a:pPr>
            <a:r>
              <a:rPr lang="en-US" dirty="0"/>
              <a:t>Randomly sampled training/testing data</a:t>
            </a:r>
          </a:p>
          <a:p>
            <a:pPr marL="285750" indent="-285750">
              <a:spcBef>
                <a:spcPts val="600"/>
              </a:spcBef>
              <a:spcAft>
                <a:spcPts val="600"/>
              </a:spcAft>
              <a:buFont typeface="Arial" panose="020B0604020202020204" pitchFamily="34" charset="0"/>
              <a:buChar char="•"/>
            </a:pPr>
            <a:r>
              <a:rPr lang="en-US" dirty="0"/>
              <a:t>Random-based optimization and training (e.g. stochastic gradient descent, simulated annealing)</a:t>
            </a:r>
          </a:p>
          <a:p>
            <a:pPr marL="285750" indent="-285750">
              <a:spcBef>
                <a:spcPts val="600"/>
              </a:spcBef>
              <a:spcAft>
                <a:spcPts val="600"/>
              </a:spcAft>
              <a:buFont typeface="Arial" panose="020B0604020202020204" pitchFamily="34" charset="0"/>
              <a:buChar char="•"/>
            </a:pPr>
            <a:r>
              <a:rPr lang="en-US" dirty="0"/>
              <a:t>Randomly generated data from simulations</a:t>
            </a:r>
          </a:p>
          <a:p>
            <a:r>
              <a:rPr lang="en-US" b="1" dirty="0"/>
              <a:t>Testing can be challenging as the above operations make outputs nondeterministic, so setting a </a:t>
            </a:r>
            <a:r>
              <a:rPr lang="en-US" b="1" dirty="0">
                <a:solidFill>
                  <a:srgbClr val="FF0000"/>
                </a:solidFill>
              </a:rPr>
              <a:t>random seed </a:t>
            </a:r>
            <a:r>
              <a:rPr lang="en-US" b="1" dirty="0"/>
              <a:t>is common practice to make them deterministic.</a:t>
            </a:r>
          </a:p>
          <a:p>
            <a:r>
              <a:rPr lang="en-US" b="1" dirty="0"/>
              <a:t>This allows tests to be conveniently reproducible, where sequences of randomly generated values are the same.</a:t>
            </a:r>
          </a:p>
          <a:p>
            <a:r>
              <a:rPr lang="en-US" b="1" dirty="0"/>
              <a:t>Be careful to not rely on random seeds too much! They can give the illusion of determinism so test many random seeds, not just one, to ensure they converge towards the same outcome. </a:t>
            </a:r>
          </a:p>
        </p:txBody>
      </p:sp>
    </p:spTree>
    <p:extLst>
      <p:ext uri="{BB962C8B-B14F-4D97-AF65-F5344CB8AC3E}">
        <p14:creationId xmlns:p14="http://schemas.microsoft.com/office/powerpoint/2010/main" val="102475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C57F2-E0F5-433E-B74A-2E4B84131272}"/>
              </a:ext>
            </a:extLst>
          </p:cNvPr>
          <p:cNvSpPr>
            <a:spLocks noGrp="1"/>
          </p:cNvSpPr>
          <p:nvPr>
            <p:ph type="title"/>
          </p:nvPr>
        </p:nvSpPr>
        <p:spPr/>
        <p:txBody>
          <a:bodyPr>
            <a:normAutofit fontScale="90000"/>
          </a:bodyPr>
          <a:lstStyle/>
          <a:p>
            <a:r>
              <a:rPr lang="en-US" dirty="0"/>
              <a:t>Random Seeding a 3-Fold Split for Reproducibility</a:t>
            </a:r>
          </a:p>
        </p:txBody>
      </p:sp>
      <p:sp>
        <p:nvSpPr>
          <p:cNvPr id="4" name="Rectangle 1">
            <a:extLst>
              <a:ext uri="{FF2B5EF4-FFF2-40B4-BE49-F238E27FC236}">
                <a16:creationId xmlns:a16="http://schemas.microsoft.com/office/drawing/2014/main" id="{683F3BC2-8E61-4668-962B-F6ACDFC8686A}"/>
              </a:ext>
            </a:extLst>
          </p:cNvPr>
          <p:cNvSpPr>
            <a:spLocks noChangeArrowheads="1"/>
          </p:cNvSpPr>
          <p:nvPr/>
        </p:nvSpPr>
        <p:spPr bwMode="auto">
          <a:xfrm>
            <a:off x="578301" y="1516296"/>
            <a:ext cx="11016086" cy="46474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a:ln>
                  <a:noFill/>
                </a:ln>
                <a:solidFill>
                  <a:srgbClr val="000000"/>
                </a:solidFill>
                <a:effectLst/>
                <a:latin typeface="Consolas" panose="020B0609020204030204" pitchFamily="49" charset="0"/>
              </a:rPr>
              <a:t>pandas </a:t>
            </a:r>
            <a:r>
              <a:rPr kumimoji="0" lang="en-US" altLang="en-US" sz="1600" b="1" i="0" u="none" strike="noStrike" cap="none" normalizeH="0" baseline="0" dirty="0">
                <a:ln>
                  <a:noFill/>
                </a:ln>
                <a:solidFill>
                  <a:srgbClr val="000080"/>
                </a:solidFill>
                <a:effectLst/>
                <a:latin typeface="Consolas" panose="020B0609020204030204" pitchFamily="49" charset="0"/>
              </a:rPr>
              <a:t>as </a:t>
            </a:r>
            <a:r>
              <a:rPr kumimoji="0" lang="en-US" altLang="en-US" sz="1600" b="0" i="0" u="none" strike="noStrike" cap="none" normalizeH="0" baseline="0" dirty="0">
                <a:ln>
                  <a:noFill/>
                </a:ln>
                <a:solidFill>
                  <a:srgbClr val="000000"/>
                </a:solidFill>
                <a:effectLst/>
                <a:latin typeface="Consolas" panose="020B0609020204030204" pitchFamily="49" charset="0"/>
              </a:rPr>
              <a:t>pd</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rPr>
              <a:t>from </a:t>
            </a:r>
            <a:r>
              <a:rPr kumimoji="0" lang="en-US" altLang="en-US" sz="160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err="1">
                <a:ln>
                  <a:noFill/>
                </a:ln>
                <a:solidFill>
                  <a:srgbClr val="000000"/>
                </a:solidFill>
                <a:effectLst/>
                <a:latin typeface="Consolas" panose="020B0609020204030204" pitchFamily="49" charset="0"/>
              </a:rPr>
              <a:t>LogisticRegression</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rPr>
              <a:t>from </a:t>
            </a:r>
            <a:r>
              <a:rPr kumimoji="0" lang="en-US" altLang="en-US" sz="1600" b="0" i="0" u="none" strike="noStrike" cap="none" normalizeH="0" baseline="0" dirty="0" err="1">
                <a:ln>
                  <a:noFill/>
                </a:ln>
                <a:solidFill>
                  <a:srgbClr val="000000"/>
                </a:solidFill>
                <a:effectLst/>
                <a:latin typeface="Consolas" panose="020B0609020204030204" pitchFamily="49" charset="0"/>
              </a:rPr>
              <a:t>sklearn.model_selection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cross_val_score</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1" u="none" strike="noStrike" cap="none" normalizeH="0" baseline="0" dirty="0">
                <a:ln>
                  <a:noFill/>
                </a:ln>
                <a:solidFill>
                  <a:srgbClr val="808080"/>
                </a:solidFill>
                <a:effectLst/>
                <a:latin typeface="Consolas" panose="020B0609020204030204" pitchFamily="49" charset="0"/>
              </a:rPr>
              <a:t># Load the data</a:t>
            </a:r>
            <a:br>
              <a:rPr kumimoji="0" lang="en-US" altLang="en-US" sz="1600" b="0" i="1" u="none" strike="noStrike" cap="none" normalizeH="0" baseline="0" dirty="0">
                <a:ln>
                  <a:noFill/>
                </a:ln>
                <a:solidFill>
                  <a:srgbClr val="80808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df = </a:t>
            </a:r>
            <a:r>
              <a:rPr kumimoji="0" lang="en-US" altLang="en-US" sz="1600" b="0" i="0" u="none" strike="noStrike" cap="none" normalizeH="0" baseline="0" dirty="0" err="1">
                <a:ln>
                  <a:noFill/>
                </a:ln>
                <a:solidFill>
                  <a:srgbClr val="000000"/>
                </a:solidFill>
                <a:effectLst/>
                <a:latin typeface="Consolas" panose="020B0609020204030204" pitchFamily="49" charset="0"/>
              </a:rPr>
              <a:t>pd.read_csv</a:t>
            </a:r>
            <a:r>
              <a:rPr kumimoji="0" lang="en-US" altLang="en-US" sz="1600" b="0" i="0" u="none" strike="noStrike" cap="none" normalizeH="0" baseline="0" dirty="0">
                <a:ln>
                  <a:noFill/>
                </a:ln>
                <a:solidFill>
                  <a:srgbClr val="000000"/>
                </a:solidFill>
                <a:effectLst/>
                <a:latin typeface="Consolas" panose="020B0609020204030204" pitchFamily="49" charset="0"/>
              </a:rPr>
              <a:t>(</a:t>
            </a:r>
            <a:r>
              <a:rPr lang="en-US" altLang="en-US" sz="1600" b="1" dirty="0">
                <a:solidFill>
                  <a:srgbClr val="008080"/>
                </a:solidFill>
                <a:latin typeface="Consolas" panose="020B0609020204030204" pitchFamily="49" charset="0"/>
              </a:rPr>
              <a:t>“https://tinyurl.com/y6r7qjrp”</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660099"/>
                </a:solidFill>
                <a:effectLst/>
                <a:latin typeface="Consolas" panose="020B0609020204030204" pitchFamily="49" charset="0"/>
              </a:rPr>
              <a:t>delimiter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X = </a:t>
            </a:r>
            <a:r>
              <a:rPr kumimoji="0" lang="en-US" altLang="en-US" sz="1600" b="0" i="0" u="none" strike="noStrike" cap="none" normalizeH="0" baseline="0" dirty="0" err="1">
                <a:ln>
                  <a:noFill/>
                </a:ln>
                <a:solidFill>
                  <a:srgbClr val="000000"/>
                </a:solidFill>
                <a:effectLst/>
                <a:latin typeface="Consolas" panose="020B0609020204030204" pitchFamily="49" charset="0"/>
              </a:rPr>
              <a:t>df.values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1</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Y = </a:t>
            </a:r>
            <a:r>
              <a:rPr kumimoji="0" lang="en-US" altLang="en-US" sz="1600" b="0" i="0" u="none" strike="noStrike" cap="none" normalizeH="0" baseline="0" dirty="0" err="1">
                <a:ln>
                  <a:noFill/>
                </a:ln>
                <a:solidFill>
                  <a:srgbClr val="000000"/>
                </a:solidFill>
                <a:effectLst/>
                <a:latin typeface="Consolas" panose="020B0609020204030204" pitchFamily="49" charset="0"/>
              </a:rPr>
              <a:t>df.values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1</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1" u="none" strike="noStrike" cap="none" normalizeH="0" baseline="0" dirty="0">
                <a:ln>
                  <a:noFill/>
                </a:ln>
                <a:solidFill>
                  <a:srgbClr val="808080"/>
                </a:solidFill>
                <a:effectLst/>
                <a:latin typeface="Consolas" panose="020B0609020204030204" pitchFamily="49" charset="0"/>
              </a:rPr>
              <a:t># "</a:t>
            </a:r>
            <a:r>
              <a:rPr kumimoji="0" lang="en-US" altLang="en-US" sz="1600" b="0" i="1" u="none" strike="noStrike" cap="none" normalizeH="0" baseline="0" dirty="0" err="1">
                <a:ln>
                  <a:noFill/>
                </a:ln>
                <a:solidFill>
                  <a:srgbClr val="808080"/>
                </a:solidFill>
                <a:effectLst/>
                <a:latin typeface="Consolas" panose="020B0609020204030204" pitchFamily="49" charset="0"/>
              </a:rPr>
              <a:t>random_state</a:t>
            </a:r>
            <a:r>
              <a:rPr kumimoji="0" lang="en-US" altLang="en-US" sz="1600" b="0" i="1" u="none" strike="noStrike" cap="none" normalizeH="0" baseline="0" dirty="0">
                <a:ln>
                  <a:noFill/>
                </a:ln>
                <a:solidFill>
                  <a:srgbClr val="808080"/>
                </a:solidFill>
                <a:effectLst/>
                <a:latin typeface="Consolas" panose="020B0609020204030204" pitchFamily="49" charset="0"/>
              </a:rPr>
              <a:t>" is the random seed, which we fix to 7</a:t>
            </a:r>
            <a:br>
              <a:rPr kumimoji="0" lang="en-US" altLang="en-US" sz="1600" b="0" i="1" u="none" strike="noStrike" cap="none" normalizeH="0" baseline="0" dirty="0">
                <a:ln>
                  <a:noFill/>
                </a:ln>
                <a:solidFill>
                  <a:srgbClr val="808080"/>
                </a:solidFill>
                <a:effectLst/>
                <a:latin typeface="Consolas" panose="020B0609020204030204" pitchFamily="49" charset="0"/>
              </a:rPr>
            </a:b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660099"/>
                </a:solidFill>
                <a:effectLst/>
                <a:latin typeface="Consolas" panose="020B0609020204030204" pitchFamily="49" charset="0"/>
              </a:rPr>
              <a:t>n_splits</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3</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660099"/>
                </a:solidFill>
                <a:effectLst/>
                <a:latin typeface="Consolas" panose="020B0609020204030204" pitchFamily="49" charset="0"/>
              </a:rPr>
              <a:t>random_state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7</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660099"/>
                </a:solidFill>
                <a:effectLst/>
                <a:latin typeface="Consolas" panose="020B0609020204030204" pitchFamily="49" charset="0"/>
              </a:rPr>
              <a:t>shuffle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0080"/>
                </a:solidFill>
                <a:effectLst/>
                <a:latin typeface="Consolas" panose="020B0609020204030204" pitchFamily="49" charset="0"/>
              </a:rPr>
              <a:t>True</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model = </a:t>
            </a:r>
            <a:r>
              <a:rPr kumimoji="0" lang="en-US" altLang="en-US" sz="1600" b="0" i="0" u="none" strike="noStrike" cap="none" normalizeH="0" baseline="0" dirty="0" err="1">
                <a:ln>
                  <a:noFill/>
                </a:ln>
                <a:solidFill>
                  <a:srgbClr val="000000"/>
                </a:solidFill>
                <a:effectLst/>
                <a:latin typeface="Consolas" panose="020B0609020204030204" pitchFamily="49" charset="0"/>
              </a:rPr>
              <a:t>LogisticRegression</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660099"/>
                </a:solidFill>
                <a:effectLst/>
                <a:latin typeface="Consolas" panose="020B0609020204030204" pitchFamily="49" charset="0"/>
              </a:rPr>
              <a:t>solver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1" i="0" u="none" strike="noStrike" cap="none" normalizeH="0" baseline="0" dirty="0" err="1">
                <a:ln>
                  <a:noFill/>
                </a:ln>
                <a:solidFill>
                  <a:srgbClr val="008080"/>
                </a:solidFill>
                <a:effectLst/>
                <a:latin typeface="Consolas" panose="020B0609020204030204" pitchFamily="49" charset="0"/>
              </a:rPr>
              <a:t>liblinear</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results = </a:t>
            </a:r>
            <a:r>
              <a:rPr kumimoji="0" lang="en-US" altLang="en-US" sz="1600" b="0" i="0" u="none" strike="noStrike" cap="none" normalizeH="0" baseline="0" dirty="0" err="1">
                <a:ln>
                  <a:noFill/>
                </a:ln>
                <a:solidFill>
                  <a:srgbClr val="000000"/>
                </a:solidFill>
                <a:effectLst/>
                <a:latin typeface="Consolas" panose="020B0609020204030204" pitchFamily="49" charset="0"/>
              </a:rPr>
              <a:t>cross_val_score</a:t>
            </a:r>
            <a:r>
              <a:rPr kumimoji="0" lang="en-US" altLang="en-US" sz="1600" b="0" i="0" u="none" strike="noStrike" cap="none" normalizeH="0" baseline="0" dirty="0">
                <a:ln>
                  <a:noFill/>
                </a:ln>
                <a:solidFill>
                  <a:srgbClr val="000000"/>
                </a:solidFill>
                <a:effectLst/>
                <a:latin typeface="Consolas" panose="020B0609020204030204" pitchFamily="49" charset="0"/>
              </a:rPr>
              <a:t>(model, X, Y, </a:t>
            </a:r>
            <a:r>
              <a:rPr kumimoji="0" lang="en-US" altLang="en-US" sz="1600" b="0" i="0" u="none" strike="noStrike" cap="none" normalizeH="0" baseline="0" dirty="0">
                <a:ln>
                  <a:noFill/>
                </a:ln>
                <a:solidFill>
                  <a:srgbClr val="660099"/>
                </a:solidFill>
                <a:effectLst/>
                <a:latin typeface="Consolas" panose="020B0609020204030204" pitchFamily="49" charset="0"/>
              </a:rPr>
              <a:t>cv</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80"/>
                </a:solidFill>
                <a:effectLst/>
                <a:latin typeface="Consolas" panose="020B0609020204030204" pitchFamily="49" charset="0"/>
              </a:rPr>
              <a:t>print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"Accuracy Mean: %.3f (</a:t>
            </a:r>
            <a:r>
              <a:rPr kumimoji="0" lang="en-US" altLang="en-US" sz="1600" b="1" i="0" u="none" strike="noStrike" cap="none" normalizeH="0" baseline="0" dirty="0" err="1">
                <a:ln>
                  <a:noFill/>
                </a:ln>
                <a:solidFill>
                  <a:srgbClr val="008080"/>
                </a:solidFill>
                <a:effectLst/>
                <a:latin typeface="Consolas" panose="020B0609020204030204" pitchFamily="49" charset="0"/>
              </a:rPr>
              <a:t>stdev</a:t>
            </a:r>
            <a:r>
              <a:rPr kumimoji="0" lang="en-US" altLang="en-US" sz="1600" b="1" i="0" u="none" strike="noStrike" cap="none" normalizeH="0" baseline="0" dirty="0">
                <a:ln>
                  <a:noFill/>
                </a:ln>
                <a:solidFill>
                  <a:srgbClr val="008080"/>
                </a:solidFill>
                <a:effectLst/>
                <a:latin typeface="Consolas" panose="020B0609020204030204" pitchFamily="49" charset="0"/>
              </a:rPr>
              <a:t>=%.3f)" </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results.mean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results.std</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0B8F5EDF-B035-4BBB-8B42-162DC4D62099}"/>
              </a:ext>
            </a:extLst>
          </p:cNvPr>
          <p:cNvSpPr/>
          <p:nvPr/>
        </p:nvSpPr>
        <p:spPr>
          <a:xfrm>
            <a:off x="3488075" y="4248363"/>
            <a:ext cx="1649003" cy="2619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91728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Graphic 111" descr="Man">
            <a:extLst>
              <a:ext uri="{FF2B5EF4-FFF2-40B4-BE49-F238E27FC236}">
                <a16:creationId xmlns:a16="http://schemas.microsoft.com/office/drawing/2014/main" id="{C2E2B9FA-128C-4414-8EA6-839A38AF6C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34" y="3112188"/>
            <a:ext cx="367922" cy="354990"/>
          </a:xfrm>
          <a:prstGeom prst="rect">
            <a:avLst/>
          </a:prstGeom>
        </p:spPr>
      </p:pic>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a:xfrm>
            <a:off x="521207" y="448056"/>
            <a:ext cx="9531750" cy="640080"/>
          </a:xfrm>
        </p:spPr>
        <p:txBody>
          <a:bodyPr>
            <a:normAutofit/>
          </a:bodyPr>
          <a:lstStyle/>
          <a:p>
            <a:r>
              <a:rPr lang="en-US" dirty="0"/>
              <a:t>Why “Accuracy” is a Bad Measure for Classification</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7" y="1440179"/>
            <a:ext cx="6877119" cy="5073832"/>
          </a:xfrm>
        </p:spPr>
        <p:txBody>
          <a:bodyPr>
            <a:normAutofit lnSpcReduction="10000"/>
          </a:bodyPr>
          <a:lstStyle/>
          <a:p>
            <a:r>
              <a:rPr lang="en-US" sz="1600" dirty="0"/>
              <a:t>Suppose your machine learning model observed people with the name “Michael” quit their job. </a:t>
            </a:r>
          </a:p>
          <a:p>
            <a:r>
              <a:rPr lang="en-US" sz="1600" dirty="0"/>
              <a:t>Therefore it simply predicts any employee with the name “Michael” will quit, and everyone else will stay. </a:t>
            </a:r>
          </a:p>
          <a:p>
            <a:r>
              <a:rPr lang="en-US" sz="1600" dirty="0"/>
              <a:t>If there was one Michael in a company of 100 employees, but a different employee ended up quitting, the machine could still boast 98% accuracy.</a:t>
            </a:r>
          </a:p>
          <a:p>
            <a:r>
              <a:rPr lang="en-US" sz="1600" b="1" dirty="0">
                <a:solidFill>
                  <a:srgbClr val="FF0000"/>
                </a:solidFill>
              </a:rPr>
              <a:t>Why stop there? If 99% of employees do not quit, you might as well predict every employee </a:t>
            </a:r>
            <a:r>
              <a:rPr lang="en-US" sz="1600" b="1" i="1" dirty="0">
                <a:solidFill>
                  <a:srgbClr val="FF0000"/>
                </a:solidFill>
              </a:rPr>
              <a:t>will not quit</a:t>
            </a:r>
            <a:r>
              <a:rPr lang="en-US" sz="1600" b="1" dirty="0">
                <a:solidFill>
                  <a:srgbClr val="FF0000"/>
                </a:solidFill>
              </a:rPr>
              <a:t> and get 99% accuracy. </a:t>
            </a:r>
          </a:p>
          <a:p>
            <a:r>
              <a:rPr lang="en-US" sz="1600" b="1" dirty="0">
                <a:solidFill>
                  <a:srgbClr val="FF0000"/>
                </a:solidFill>
              </a:rPr>
              <a:t>Machine learning makes shortcuts like this all the time especially when the event of interest is rare (e.g. diseases, security breaches, employee attrition, rare road/highway events).</a:t>
            </a:r>
          </a:p>
        </p:txBody>
      </p:sp>
      <p:pic>
        <p:nvPicPr>
          <p:cNvPr id="5" name="Graphic 4" descr="Man">
            <a:extLst>
              <a:ext uri="{FF2B5EF4-FFF2-40B4-BE49-F238E27FC236}">
                <a16:creationId xmlns:a16="http://schemas.microsoft.com/office/drawing/2014/main" id="{98EB14B5-D236-4DAD-ACA9-5588B81DF23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1609512"/>
            <a:ext cx="367922" cy="354990"/>
          </a:xfrm>
          <a:prstGeom prst="rect">
            <a:avLst/>
          </a:prstGeom>
        </p:spPr>
      </p:pic>
      <p:pic>
        <p:nvPicPr>
          <p:cNvPr id="6" name="Graphic 5" descr="Man">
            <a:extLst>
              <a:ext uri="{FF2B5EF4-FFF2-40B4-BE49-F238E27FC236}">
                <a16:creationId xmlns:a16="http://schemas.microsoft.com/office/drawing/2014/main" id="{226CACEF-252B-41C3-9E9C-C57375A37FE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1609512"/>
            <a:ext cx="367922" cy="354990"/>
          </a:xfrm>
          <a:prstGeom prst="rect">
            <a:avLst/>
          </a:prstGeom>
        </p:spPr>
      </p:pic>
      <p:pic>
        <p:nvPicPr>
          <p:cNvPr id="7" name="Graphic 6" descr="Man">
            <a:extLst>
              <a:ext uri="{FF2B5EF4-FFF2-40B4-BE49-F238E27FC236}">
                <a16:creationId xmlns:a16="http://schemas.microsoft.com/office/drawing/2014/main" id="{A486704E-E0D0-428C-8387-C07A032447B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1609512"/>
            <a:ext cx="367922" cy="354990"/>
          </a:xfrm>
          <a:prstGeom prst="rect">
            <a:avLst/>
          </a:prstGeom>
        </p:spPr>
      </p:pic>
      <p:pic>
        <p:nvPicPr>
          <p:cNvPr id="8" name="Graphic 7" descr="Man">
            <a:extLst>
              <a:ext uri="{FF2B5EF4-FFF2-40B4-BE49-F238E27FC236}">
                <a16:creationId xmlns:a16="http://schemas.microsoft.com/office/drawing/2014/main" id="{51EF981E-BF4B-4B63-B3F2-D32B3F0699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1609512"/>
            <a:ext cx="367922" cy="354990"/>
          </a:xfrm>
          <a:prstGeom prst="rect">
            <a:avLst/>
          </a:prstGeom>
        </p:spPr>
      </p:pic>
      <p:pic>
        <p:nvPicPr>
          <p:cNvPr id="9" name="Graphic 8" descr="Man">
            <a:extLst>
              <a:ext uri="{FF2B5EF4-FFF2-40B4-BE49-F238E27FC236}">
                <a16:creationId xmlns:a16="http://schemas.microsoft.com/office/drawing/2014/main" id="{6731BBDE-7BA8-4E16-A90C-7D2B6D39CB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1609512"/>
            <a:ext cx="367922" cy="354990"/>
          </a:xfrm>
          <a:prstGeom prst="rect">
            <a:avLst/>
          </a:prstGeom>
        </p:spPr>
      </p:pic>
      <p:pic>
        <p:nvPicPr>
          <p:cNvPr id="10" name="Graphic 9" descr="Man">
            <a:extLst>
              <a:ext uri="{FF2B5EF4-FFF2-40B4-BE49-F238E27FC236}">
                <a16:creationId xmlns:a16="http://schemas.microsoft.com/office/drawing/2014/main" id="{B5FE3269-13B3-4F12-9AC2-EE693E4A66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1609512"/>
            <a:ext cx="367922" cy="354990"/>
          </a:xfrm>
          <a:prstGeom prst="rect">
            <a:avLst/>
          </a:prstGeom>
        </p:spPr>
      </p:pic>
      <p:pic>
        <p:nvPicPr>
          <p:cNvPr id="11" name="Graphic 10" descr="Man">
            <a:extLst>
              <a:ext uri="{FF2B5EF4-FFF2-40B4-BE49-F238E27FC236}">
                <a16:creationId xmlns:a16="http://schemas.microsoft.com/office/drawing/2014/main" id="{EF774E06-65CF-4017-AC81-E5038F83A0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1609512"/>
            <a:ext cx="367922" cy="354990"/>
          </a:xfrm>
          <a:prstGeom prst="rect">
            <a:avLst/>
          </a:prstGeom>
        </p:spPr>
      </p:pic>
      <p:pic>
        <p:nvPicPr>
          <p:cNvPr id="12" name="Graphic 11" descr="Man">
            <a:extLst>
              <a:ext uri="{FF2B5EF4-FFF2-40B4-BE49-F238E27FC236}">
                <a16:creationId xmlns:a16="http://schemas.microsoft.com/office/drawing/2014/main" id="{956DE5E8-9213-4AAD-BF2E-60FC7C9D6C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1609512"/>
            <a:ext cx="367922" cy="354990"/>
          </a:xfrm>
          <a:prstGeom prst="rect">
            <a:avLst/>
          </a:prstGeom>
        </p:spPr>
      </p:pic>
      <p:pic>
        <p:nvPicPr>
          <p:cNvPr id="13" name="Graphic 12" descr="Man">
            <a:extLst>
              <a:ext uri="{FF2B5EF4-FFF2-40B4-BE49-F238E27FC236}">
                <a16:creationId xmlns:a16="http://schemas.microsoft.com/office/drawing/2014/main" id="{BB37DF78-DCA9-490E-8AB3-475EC811F9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1964502"/>
            <a:ext cx="367922" cy="354990"/>
          </a:xfrm>
          <a:prstGeom prst="rect">
            <a:avLst/>
          </a:prstGeom>
        </p:spPr>
      </p:pic>
      <p:pic>
        <p:nvPicPr>
          <p:cNvPr id="14" name="Graphic 13" descr="Man">
            <a:extLst>
              <a:ext uri="{FF2B5EF4-FFF2-40B4-BE49-F238E27FC236}">
                <a16:creationId xmlns:a16="http://schemas.microsoft.com/office/drawing/2014/main" id="{5BBB4843-65DC-4675-BFDC-303687A917F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1964502"/>
            <a:ext cx="367922" cy="354990"/>
          </a:xfrm>
          <a:prstGeom prst="rect">
            <a:avLst/>
          </a:prstGeom>
        </p:spPr>
      </p:pic>
      <p:pic>
        <p:nvPicPr>
          <p:cNvPr id="15" name="Graphic 14" descr="Man">
            <a:extLst>
              <a:ext uri="{FF2B5EF4-FFF2-40B4-BE49-F238E27FC236}">
                <a16:creationId xmlns:a16="http://schemas.microsoft.com/office/drawing/2014/main" id="{C18FBBAC-DD30-41D9-86CF-E5768F829B4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1964502"/>
            <a:ext cx="367922" cy="354990"/>
          </a:xfrm>
          <a:prstGeom prst="rect">
            <a:avLst/>
          </a:prstGeom>
        </p:spPr>
      </p:pic>
      <p:pic>
        <p:nvPicPr>
          <p:cNvPr id="16" name="Graphic 15" descr="Man">
            <a:extLst>
              <a:ext uri="{FF2B5EF4-FFF2-40B4-BE49-F238E27FC236}">
                <a16:creationId xmlns:a16="http://schemas.microsoft.com/office/drawing/2014/main" id="{5A651F5F-4BC5-4AF3-9D2C-503DA5CB335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1964502"/>
            <a:ext cx="367922" cy="354990"/>
          </a:xfrm>
          <a:prstGeom prst="rect">
            <a:avLst/>
          </a:prstGeom>
        </p:spPr>
      </p:pic>
      <p:pic>
        <p:nvPicPr>
          <p:cNvPr id="17" name="Graphic 16" descr="Man">
            <a:extLst>
              <a:ext uri="{FF2B5EF4-FFF2-40B4-BE49-F238E27FC236}">
                <a16:creationId xmlns:a16="http://schemas.microsoft.com/office/drawing/2014/main" id="{24CDCFA4-12FD-489D-AFEA-1895F726EE0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1964502"/>
            <a:ext cx="367922" cy="354990"/>
          </a:xfrm>
          <a:prstGeom prst="rect">
            <a:avLst/>
          </a:prstGeom>
        </p:spPr>
      </p:pic>
      <p:pic>
        <p:nvPicPr>
          <p:cNvPr id="18" name="Graphic 17" descr="Man">
            <a:extLst>
              <a:ext uri="{FF2B5EF4-FFF2-40B4-BE49-F238E27FC236}">
                <a16:creationId xmlns:a16="http://schemas.microsoft.com/office/drawing/2014/main" id="{6802241C-E2F9-4CD3-9BA5-D9A19A0F8E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1964502"/>
            <a:ext cx="367922" cy="354990"/>
          </a:xfrm>
          <a:prstGeom prst="rect">
            <a:avLst/>
          </a:prstGeom>
        </p:spPr>
      </p:pic>
      <p:pic>
        <p:nvPicPr>
          <p:cNvPr id="19" name="Graphic 18" descr="Man">
            <a:extLst>
              <a:ext uri="{FF2B5EF4-FFF2-40B4-BE49-F238E27FC236}">
                <a16:creationId xmlns:a16="http://schemas.microsoft.com/office/drawing/2014/main" id="{7DAFD37D-A3C7-457A-95FB-055BC10626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1964502"/>
            <a:ext cx="367922" cy="354990"/>
          </a:xfrm>
          <a:prstGeom prst="rect">
            <a:avLst/>
          </a:prstGeom>
        </p:spPr>
      </p:pic>
      <p:pic>
        <p:nvPicPr>
          <p:cNvPr id="20" name="Graphic 19" descr="Man">
            <a:extLst>
              <a:ext uri="{FF2B5EF4-FFF2-40B4-BE49-F238E27FC236}">
                <a16:creationId xmlns:a16="http://schemas.microsoft.com/office/drawing/2014/main" id="{FA9AD0F7-343E-4047-9F3E-ED6C84072E7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1964502"/>
            <a:ext cx="367922" cy="354990"/>
          </a:xfrm>
          <a:prstGeom prst="rect">
            <a:avLst/>
          </a:prstGeom>
        </p:spPr>
      </p:pic>
      <p:pic>
        <p:nvPicPr>
          <p:cNvPr id="21" name="Graphic 20" descr="Man">
            <a:extLst>
              <a:ext uri="{FF2B5EF4-FFF2-40B4-BE49-F238E27FC236}">
                <a16:creationId xmlns:a16="http://schemas.microsoft.com/office/drawing/2014/main" id="{A6A310B6-A3AD-4EF1-8A2C-554687E1DF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2360546"/>
            <a:ext cx="367922" cy="354990"/>
          </a:xfrm>
          <a:prstGeom prst="rect">
            <a:avLst/>
          </a:prstGeom>
        </p:spPr>
      </p:pic>
      <p:pic>
        <p:nvPicPr>
          <p:cNvPr id="22" name="Graphic 21" descr="Man">
            <a:extLst>
              <a:ext uri="{FF2B5EF4-FFF2-40B4-BE49-F238E27FC236}">
                <a16:creationId xmlns:a16="http://schemas.microsoft.com/office/drawing/2014/main" id="{B8D600D4-D231-4F4F-ACCF-3DCF856DABE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2360546"/>
            <a:ext cx="367922" cy="354990"/>
          </a:xfrm>
          <a:prstGeom prst="rect">
            <a:avLst/>
          </a:prstGeom>
        </p:spPr>
      </p:pic>
      <p:pic>
        <p:nvPicPr>
          <p:cNvPr id="23" name="Graphic 22" descr="Man">
            <a:extLst>
              <a:ext uri="{FF2B5EF4-FFF2-40B4-BE49-F238E27FC236}">
                <a16:creationId xmlns:a16="http://schemas.microsoft.com/office/drawing/2014/main" id="{F86FCA48-C78E-4C65-BE5C-CF60266938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2360546"/>
            <a:ext cx="367922" cy="354990"/>
          </a:xfrm>
          <a:prstGeom prst="rect">
            <a:avLst/>
          </a:prstGeom>
        </p:spPr>
      </p:pic>
      <p:pic>
        <p:nvPicPr>
          <p:cNvPr id="24" name="Graphic 23" descr="Man">
            <a:extLst>
              <a:ext uri="{FF2B5EF4-FFF2-40B4-BE49-F238E27FC236}">
                <a16:creationId xmlns:a16="http://schemas.microsoft.com/office/drawing/2014/main" id="{BFF03247-F680-40BE-B12B-DE7D2592AC0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2360546"/>
            <a:ext cx="367922" cy="354990"/>
          </a:xfrm>
          <a:prstGeom prst="rect">
            <a:avLst/>
          </a:prstGeom>
        </p:spPr>
      </p:pic>
      <p:pic>
        <p:nvPicPr>
          <p:cNvPr id="25" name="Graphic 24" descr="Man">
            <a:extLst>
              <a:ext uri="{FF2B5EF4-FFF2-40B4-BE49-F238E27FC236}">
                <a16:creationId xmlns:a16="http://schemas.microsoft.com/office/drawing/2014/main" id="{235A7099-2272-473E-A1B7-34765A8D20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2360546"/>
            <a:ext cx="367922" cy="354990"/>
          </a:xfrm>
          <a:prstGeom prst="rect">
            <a:avLst/>
          </a:prstGeom>
        </p:spPr>
      </p:pic>
      <p:pic>
        <p:nvPicPr>
          <p:cNvPr id="26" name="Graphic 25" descr="Man">
            <a:extLst>
              <a:ext uri="{FF2B5EF4-FFF2-40B4-BE49-F238E27FC236}">
                <a16:creationId xmlns:a16="http://schemas.microsoft.com/office/drawing/2014/main" id="{34E37363-02E5-48DF-A7AC-CC9CD141C8F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2360546"/>
            <a:ext cx="367922" cy="354990"/>
          </a:xfrm>
          <a:prstGeom prst="rect">
            <a:avLst/>
          </a:prstGeom>
        </p:spPr>
      </p:pic>
      <p:pic>
        <p:nvPicPr>
          <p:cNvPr id="27" name="Graphic 26" descr="Man">
            <a:extLst>
              <a:ext uri="{FF2B5EF4-FFF2-40B4-BE49-F238E27FC236}">
                <a16:creationId xmlns:a16="http://schemas.microsoft.com/office/drawing/2014/main" id="{2EDB4B78-A7F6-4916-8B05-BBD7C8C6A75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2360546"/>
            <a:ext cx="367922" cy="354990"/>
          </a:xfrm>
          <a:prstGeom prst="rect">
            <a:avLst/>
          </a:prstGeom>
        </p:spPr>
      </p:pic>
      <p:pic>
        <p:nvPicPr>
          <p:cNvPr id="28" name="Graphic 27" descr="Man">
            <a:extLst>
              <a:ext uri="{FF2B5EF4-FFF2-40B4-BE49-F238E27FC236}">
                <a16:creationId xmlns:a16="http://schemas.microsoft.com/office/drawing/2014/main" id="{AF535965-DC6F-4CB6-8010-93745CAC42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2360546"/>
            <a:ext cx="367922" cy="354990"/>
          </a:xfrm>
          <a:prstGeom prst="rect">
            <a:avLst/>
          </a:prstGeom>
        </p:spPr>
      </p:pic>
      <p:pic>
        <p:nvPicPr>
          <p:cNvPr id="29" name="Graphic 28" descr="Man">
            <a:extLst>
              <a:ext uri="{FF2B5EF4-FFF2-40B4-BE49-F238E27FC236}">
                <a16:creationId xmlns:a16="http://schemas.microsoft.com/office/drawing/2014/main" id="{B76D44C1-899B-4258-9421-2F47370DD4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2756590"/>
            <a:ext cx="367922" cy="354990"/>
          </a:xfrm>
          <a:prstGeom prst="rect">
            <a:avLst/>
          </a:prstGeom>
        </p:spPr>
      </p:pic>
      <p:pic>
        <p:nvPicPr>
          <p:cNvPr id="30" name="Graphic 29" descr="Man">
            <a:extLst>
              <a:ext uri="{FF2B5EF4-FFF2-40B4-BE49-F238E27FC236}">
                <a16:creationId xmlns:a16="http://schemas.microsoft.com/office/drawing/2014/main" id="{68002DEE-C508-4A3C-9A3F-248E7B76793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2756590"/>
            <a:ext cx="367922" cy="354990"/>
          </a:xfrm>
          <a:prstGeom prst="rect">
            <a:avLst/>
          </a:prstGeom>
        </p:spPr>
      </p:pic>
      <p:pic>
        <p:nvPicPr>
          <p:cNvPr id="31" name="Graphic 30" descr="Man">
            <a:extLst>
              <a:ext uri="{FF2B5EF4-FFF2-40B4-BE49-F238E27FC236}">
                <a16:creationId xmlns:a16="http://schemas.microsoft.com/office/drawing/2014/main" id="{5207F9A4-9F1D-4269-916D-29A1BE02FA9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2756590"/>
            <a:ext cx="367922" cy="354990"/>
          </a:xfrm>
          <a:prstGeom prst="rect">
            <a:avLst/>
          </a:prstGeom>
        </p:spPr>
      </p:pic>
      <p:pic>
        <p:nvPicPr>
          <p:cNvPr id="32" name="Graphic 31" descr="Man">
            <a:extLst>
              <a:ext uri="{FF2B5EF4-FFF2-40B4-BE49-F238E27FC236}">
                <a16:creationId xmlns:a16="http://schemas.microsoft.com/office/drawing/2014/main" id="{8E45FEBD-615C-444B-BCF4-7EB64BB1D6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2756590"/>
            <a:ext cx="367922" cy="354990"/>
          </a:xfrm>
          <a:prstGeom prst="rect">
            <a:avLst/>
          </a:prstGeom>
        </p:spPr>
      </p:pic>
      <p:pic>
        <p:nvPicPr>
          <p:cNvPr id="33" name="Graphic 32" descr="Man">
            <a:extLst>
              <a:ext uri="{FF2B5EF4-FFF2-40B4-BE49-F238E27FC236}">
                <a16:creationId xmlns:a16="http://schemas.microsoft.com/office/drawing/2014/main" id="{3489A09B-7F83-4E8C-AD66-5D3268C3DD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2756590"/>
            <a:ext cx="367922" cy="354990"/>
          </a:xfrm>
          <a:prstGeom prst="rect">
            <a:avLst/>
          </a:prstGeom>
        </p:spPr>
      </p:pic>
      <p:pic>
        <p:nvPicPr>
          <p:cNvPr id="34" name="Graphic 33" descr="Man">
            <a:extLst>
              <a:ext uri="{FF2B5EF4-FFF2-40B4-BE49-F238E27FC236}">
                <a16:creationId xmlns:a16="http://schemas.microsoft.com/office/drawing/2014/main" id="{68C49A20-EE0A-4EFB-8B22-D9E9438246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2756590"/>
            <a:ext cx="367922" cy="354990"/>
          </a:xfrm>
          <a:prstGeom prst="rect">
            <a:avLst/>
          </a:prstGeom>
        </p:spPr>
      </p:pic>
      <p:pic>
        <p:nvPicPr>
          <p:cNvPr id="35" name="Graphic 34" descr="Man">
            <a:extLst>
              <a:ext uri="{FF2B5EF4-FFF2-40B4-BE49-F238E27FC236}">
                <a16:creationId xmlns:a16="http://schemas.microsoft.com/office/drawing/2014/main" id="{D3AD283E-C590-40DB-95A6-3A9A04FCBB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2756590"/>
            <a:ext cx="367922" cy="354990"/>
          </a:xfrm>
          <a:prstGeom prst="rect">
            <a:avLst/>
          </a:prstGeom>
        </p:spPr>
      </p:pic>
      <p:pic>
        <p:nvPicPr>
          <p:cNvPr id="36" name="Graphic 35" descr="Man">
            <a:extLst>
              <a:ext uri="{FF2B5EF4-FFF2-40B4-BE49-F238E27FC236}">
                <a16:creationId xmlns:a16="http://schemas.microsoft.com/office/drawing/2014/main" id="{458161C5-D263-4F3C-9760-A20FF532A44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2756590"/>
            <a:ext cx="367922" cy="354990"/>
          </a:xfrm>
          <a:prstGeom prst="rect">
            <a:avLst/>
          </a:prstGeom>
        </p:spPr>
      </p:pic>
      <p:pic>
        <p:nvPicPr>
          <p:cNvPr id="37" name="Graphic 36" descr="Man">
            <a:extLst>
              <a:ext uri="{FF2B5EF4-FFF2-40B4-BE49-F238E27FC236}">
                <a16:creationId xmlns:a16="http://schemas.microsoft.com/office/drawing/2014/main" id="{13FBDDE5-C8E0-4BC3-9AE2-9FF5996185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6276" y="3111580"/>
            <a:ext cx="367922" cy="354990"/>
          </a:xfrm>
          <a:prstGeom prst="rect">
            <a:avLst/>
          </a:prstGeom>
        </p:spPr>
      </p:pic>
      <p:pic>
        <p:nvPicPr>
          <p:cNvPr id="38" name="Graphic 37" descr="Man">
            <a:extLst>
              <a:ext uri="{FF2B5EF4-FFF2-40B4-BE49-F238E27FC236}">
                <a16:creationId xmlns:a16="http://schemas.microsoft.com/office/drawing/2014/main" id="{6B7F9DC5-31A6-4714-AFF4-03B17552536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9032" y="3111580"/>
            <a:ext cx="367922" cy="354990"/>
          </a:xfrm>
          <a:prstGeom prst="rect">
            <a:avLst/>
          </a:prstGeom>
        </p:spPr>
      </p:pic>
      <p:pic>
        <p:nvPicPr>
          <p:cNvPr id="39" name="Graphic 38" descr="Man">
            <a:extLst>
              <a:ext uri="{FF2B5EF4-FFF2-40B4-BE49-F238E27FC236}">
                <a16:creationId xmlns:a16="http://schemas.microsoft.com/office/drawing/2014/main" id="{BE71D8DD-C075-4935-928E-D0CB935C8D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5790" y="3111580"/>
            <a:ext cx="367922" cy="354990"/>
          </a:xfrm>
          <a:prstGeom prst="rect">
            <a:avLst/>
          </a:prstGeom>
        </p:spPr>
      </p:pic>
      <p:pic>
        <p:nvPicPr>
          <p:cNvPr id="40" name="Graphic 39" descr="Man">
            <a:extLst>
              <a:ext uri="{FF2B5EF4-FFF2-40B4-BE49-F238E27FC236}">
                <a16:creationId xmlns:a16="http://schemas.microsoft.com/office/drawing/2014/main" id="{07E38220-8EF4-4E99-9E6F-B1C74BD0937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8546" y="3111580"/>
            <a:ext cx="367922" cy="354990"/>
          </a:xfrm>
          <a:prstGeom prst="rect">
            <a:avLst/>
          </a:prstGeom>
        </p:spPr>
      </p:pic>
      <p:pic>
        <p:nvPicPr>
          <p:cNvPr id="41" name="Graphic 40" descr="Man">
            <a:extLst>
              <a:ext uri="{FF2B5EF4-FFF2-40B4-BE49-F238E27FC236}">
                <a16:creationId xmlns:a16="http://schemas.microsoft.com/office/drawing/2014/main" id="{12E66B0D-DDA5-41CF-92B9-F0DAC429C7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0910" y="3111580"/>
            <a:ext cx="367922" cy="354990"/>
          </a:xfrm>
          <a:prstGeom prst="rect">
            <a:avLst/>
          </a:prstGeom>
        </p:spPr>
      </p:pic>
      <p:pic>
        <p:nvPicPr>
          <p:cNvPr id="42" name="Graphic 41" descr="Man">
            <a:extLst>
              <a:ext uri="{FF2B5EF4-FFF2-40B4-BE49-F238E27FC236}">
                <a16:creationId xmlns:a16="http://schemas.microsoft.com/office/drawing/2014/main" id="{3A17B566-B3D2-4FF4-9967-621DB60FBFF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3666" y="3111580"/>
            <a:ext cx="367922" cy="354990"/>
          </a:xfrm>
          <a:prstGeom prst="rect">
            <a:avLst/>
          </a:prstGeom>
        </p:spPr>
      </p:pic>
      <p:pic>
        <p:nvPicPr>
          <p:cNvPr id="43" name="Graphic 42" descr="Man">
            <a:extLst>
              <a:ext uri="{FF2B5EF4-FFF2-40B4-BE49-F238E27FC236}">
                <a16:creationId xmlns:a16="http://schemas.microsoft.com/office/drawing/2014/main" id="{5E309901-9ECE-4FF4-9100-29935D9C7B8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0423" y="3111580"/>
            <a:ext cx="367922" cy="354990"/>
          </a:xfrm>
          <a:prstGeom prst="rect">
            <a:avLst/>
          </a:prstGeom>
        </p:spPr>
      </p:pic>
      <p:pic>
        <p:nvPicPr>
          <p:cNvPr id="44" name="Graphic 43" descr="Man">
            <a:extLst>
              <a:ext uri="{FF2B5EF4-FFF2-40B4-BE49-F238E27FC236}">
                <a16:creationId xmlns:a16="http://schemas.microsoft.com/office/drawing/2014/main" id="{D9A1290A-D050-4014-9F4A-3E3C4483217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3180" y="3111580"/>
            <a:ext cx="367922" cy="354990"/>
          </a:xfrm>
          <a:prstGeom prst="rect">
            <a:avLst/>
          </a:prstGeom>
        </p:spPr>
      </p:pic>
      <p:pic>
        <p:nvPicPr>
          <p:cNvPr id="45" name="Graphic 44" descr="Man">
            <a:extLst>
              <a:ext uri="{FF2B5EF4-FFF2-40B4-BE49-F238E27FC236}">
                <a16:creationId xmlns:a16="http://schemas.microsoft.com/office/drawing/2014/main" id="{B8971B97-9587-4135-9ABF-4ADF5C6961F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3507624"/>
            <a:ext cx="367922" cy="354990"/>
          </a:xfrm>
          <a:prstGeom prst="rect">
            <a:avLst/>
          </a:prstGeom>
        </p:spPr>
      </p:pic>
      <p:pic>
        <p:nvPicPr>
          <p:cNvPr id="46" name="Graphic 45" descr="Man">
            <a:extLst>
              <a:ext uri="{FF2B5EF4-FFF2-40B4-BE49-F238E27FC236}">
                <a16:creationId xmlns:a16="http://schemas.microsoft.com/office/drawing/2014/main" id="{441EE33F-1FAD-4421-B08E-65AC4DD95E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3507624"/>
            <a:ext cx="367922" cy="354990"/>
          </a:xfrm>
          <a:prstGeom prst="rect">
            <a:avLst/>
          </a:prstGeom>
        </p:spPr>
      </p:pic>
      <p:pic>
        <p:nvPicPr>
          <p:cNvPr id="47" name="Graphic 46" descr="Man">
            <a:extLst>
              <a:ext uri="{FF2B5EF4-FFF2-40B4-BE49-F238E27FC236}">
                <a16:creationId xmlns:a16="http://schemas.microsoft.com/office/drawing/2014/main" id="{79681DF1-4494-4919-AA18-AEEC1D3553A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3507624"/>
            <a:ext cx="367922" cy="354990"/>
          </a:xfrm>
          <a:prstGeom prst="rect">
            <a:avLst/>
          </a:prstGeom>
        </p:spPr>
      </p:pic>
      <p:pic>
        <p:nvPicPr>
          <p:cNvPr id="48" name="Graphic 47" descr="Man">
            <a:extLst>
              <a:ext uri="{FF2B5EF4-FFF2-40B4-BE49-F238E27FC236}">
                <a16:creationId xmlns:a16="http://schemas.microsoft.com/office/drawing/2014/main" id="{E285CAB0-BA4E-49EF-8B70-D9DD111B7BE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3507624"/>
            <a:ext cx="367922" cy="354990"/>
          </a:xfrm>
          <a:prstGeom prst="rect">
            <a:avLst/>
          </a:prstGeom>
        </p:spPr>
      </p:pic>
      <p:pic>
        <p:nvPicPr>
          <p:cNvPr id="49" name="Graphic 48" descr="Man">
            <a:extLst>
              <a:ext uri="{FF2B5EF4-FFF2-40B4-BE49-F238E27FC236}">
                <a16:creationId xmlns:a16="http://schemas.microsoft.com/office/drawing/2014/main" id="{E29B9A41-6635-49F7-BE51-C3B1FCFB96C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3507624"/>
            <a:ext cx="367922" cy="354990"/>
          </a:xfrm>
          <a:prstGeom prst="rect">
            <a:avLst/>
          </a:prstGeom>
        </p:spPr>
      </p:pic>
      <p:pic>
        <p:nvPicPr>
          <p:cNvPr id="50" name="Graphic 49" descr="Man">
            <a:extLst>
              <a:ext uri="{FF2B5EF4-FFF2-40B4-BE49-F238E27FC236}">
                <a16:creationId xmlns:a16="http://schemas.microsoft.com/office/drawing/2014/main" id="{9D2A87AB-97F6-4668-812B-9D3B330E61A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3507624"/>
            <a:ext cx="367922" cy="354990"/>
          </a:xfrm>
          <a:prstGeom prst="rect">
            <a:avLst/>
          </a:prstGeom>
        </p:spPr>
      </p:pic>
      <p:pic>
        <p:nvPicPr>
          <p:cNvPr id="51" name="Graphic 50" descr="Man">
            <a:extLst>
              <a:ext uri="{FF2B5EF4-FFF2-40B4-BE49-F238E27FC236}">
                <a16:creationId xmlns:a16="http://schemas.microsoft.com/office/drawing/2014/main" id="{6937F2C3-20D6-423B-8590-E5EA2C8EEF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3507624"/>
            <a:ext cx="367922" cy="354990"/>
          </a:xfrm>
          <a:prstGeom prst="rect">
            <a:avLst/>
          </a:prstGeom>
        </p:spPr>
      </p:pic>
      <p:pic>
        <p:nvPicPr>
          <p:cNvPr id="52" name="Graphic 51" descr="Man">
            <a:extLst>
              <a:ext uri="{FF2B5EF4-FFF2-40B4-BE49-F238E27FC236}">
                <a16:creationId xmlns:a16="http://schemas.microsoft.com/office/drawing/2014/main" id="{B73F7710-0361-47EB-8B16-9F57ADE8200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3507624"/>
            <a:ext cx="367922" cy="354990"/>
          </a:xfrm>
          <a:prstGeom prst="rect">
            <a:avLst/>
          </a:prstGeom>
        </p:spPr>
      </p:pic>
      <p:pic>
        <p:nvPicPr>
          <p:cNvPr id="53" name="Graphic 52" descr="Man">
            <a:extLst>
              <a:ext uri="{FF2B5EF4-FFF2-40B4-BE49-F238E27FC236}">
                <a16:creationId xmlns:a16="http://schemas.microsoft.com/office/drawing/2014/main" id="{3C91C590-C692-4D09-A563-86103A5CD3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3862614"/>
            <a:ext cx="367922" cy="354990"/>
          </a:xfrm>
          <a:prstGeom prst="rect">
            <a:avLst/>
          </a:prstGeom>
        </p:spPr>
      </p:pic>
      <p:pic>
        <p:nvPicPr>
          <p:cNvPr id="54" name="Graphic 53" descr="Man">
            <a:extLst>
              <a:ext uri="{FF2B5EF4-FFF2-40B4-BE49-F238E27FC236}">
                <a16:creationId xmlns:a16="http://schemas.microsoft.com/office/drawing/2014/main" id="{D35F6493-9246-4062-8087-C32825B7DFC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3862614"/>
            <a:ext cx="367922" cy="354990"/>
          </a:xfrm>
          <a:prstGeom prst="rect">
            <a:avLst/>
          </a:prstGeom>
        </p:spPr>
      </p:pic>
      <p:pic>
        <p:nvPicPr>
          <p:cNvPr id="55" name="Graphic 54" descr="Man">
            <a:extLst>
              <a:ext uri="{FF2B5EF4-FFF2-40B4-BE49-F238E27FC236}">
                <a16:creationId xmlns:a16="http://schemas.microsoft.com/office/drawing/2014/main" id="{B8417B1E-C527-4369-9465-4601FE5764D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3862614"/>
            <a:ext cx="367922" cy="354990"/>
          </a:xfrm>
          <a:prstGeom prst="rect">
            <a:avLst/>
          </a:prstGeom>
        </p:spPr>
      </p:pic>
      <p:pic>
        <p:nvPicPr>
          <p:cNvPr id="56" name="Graphic 55" descr="Man">
            <a:extLst>
              <a:ext uri="{FF2B5EF4-FFF2-40B4-BE49-F238E27FC236}">
                <a16:creationId xmlns:a16="http://schemas.microsoft.com/office/drawing/2014/main" id="{F6DCD70E-C70F-448A-8FB4-52D4B798D9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3862614"/>
            <a:ext cx="367922" cy="354990"/>
          </a:xfrm>
          <a:prstGeom prst="rect">
            <a:avLst/>
          </a:prstGeom>
        </p:spPr>
      </p:pic>
      <p:pic>
        <p:nvPicPr>
          <p:cNvPr id="57" name="Graphic 56" descr="Man">
            <a:extLst>
              <a:ext uri="{FF2B5EF4-FFF2-40B4-BE49-F238E27FC236}">
                <a16:creationId xmlns:a16="http://schemas.microsoft.com/office/drawing/2014/main" id="{9166A651-AF7A-4DE9-97D3-73E3341AC16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3862614"/>
            <a:ext cx="367922" cy="354990"/>
          </a:xfrm>
          <a:prstGeom prst="rect">
            <a:avLst/>
          </a:prstGeom>
        </p:spPr>
      </p:pic>
      <p:pic>
        <p:nvPicPr>
          <p:cNvPr id="58" name="Graphic 57" descr="Man">
            <a:extLst>
              <a:ext uri="{FF2B5EF4-FFF2-40B4-BE49-F238E27FC236}">
                <a16:creationId xmlns:a16="http://schemas.microsoft.com/office/drawing/2014/main" id="{826CEE20-B89B-4199-8236-C33CF23C02C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3862614"/>
            <a:ext cx="367922" cy="354990"/>
          </a:xfrm>
          <a:prstGeom prst="rect">
            <a:avLst/>
          </a:prstGeom>
        </p:spPr>
      </p:pic>
      <p:pic>
        <p:nvPicPr>
          <p:cNvPr id="59" name="Graphic 58" descr="Man">
            <a:extLst>
              <a:ext uri="{FF2B5EF4-FFF2-40B4-BE49-F238E27FC236}">
                <a16:creationId xmlns:a16="http://schemas.microsoft.com/office/drawing/2014/main" id="{9966B9DC-A46B-4CDB-8C51-5FC98BC1670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3862614"/>
            <a:ext cx="367922" cy="354990"/>
          </a:xfrm>
          <a:prstGeom prst="rect">
            <a:avLst/>
          </a:prstGeom>
        </p:spPr>
      </p:pic>
      <p:pic>
        <p:nvPicPr>
          <p:cNvPr id="60" name="Graphic 59" descr="Man">
            <a:extLst>
              <a:ext uri="{FF2B5EF4-FFF2-40B4-BE49-F238E27FC236}">
                <a16:creationId xmlns:a16="http://schemas.microsoft.com/office/drawing/2014/main" id="{11F5147C-8603-4415-8486-0A683C3C048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3862614"/>
            <a:ext cx="367922" cy="354990"/>
          </a:xfrm>
          <a:prstGeom prst="rect">
            <a:avLst/>
          </a:prstGeom>
        </p:spPr>
      </p:pic>
      <p:pic>
        <p:nvPicPr>
          <p:cNvPr id="61" name="Graphic 60" descr="Man">
            <a:extLst>
              <a:ext uri="{FF2B5EF4-FFF2-40B4-BE49-F238E27FC236}">
                <a16:creationId xmlns:a16="http://schemas.microsoft.com/office/drawing/2014/main" id="{1405BB5A-EF06-4949-9DFE-2FD684EB16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4258658"/>
            <a:ext cx="367922" cy="354990"/>
          </a:xfrm>
          <a:prstGeom prst="rect">
            <a:avLst/>
          </a:prstGeom>
        </p:spPr>
      </p:pic>
      <p:pic>
        <p:nvPicPr>
          <p:cNvPr id="62" name="Graphic 61" descr="Man">
            <a:extLst>
              <a:ext uri="{FF2B5EF4-FFF2-40B4-BE49-F238E27FC236}">
                <a16:creationId xmlns:a16="http://schemas.microsoft.com/office/drawing/2014/main" id="{CF7CCE4E-F22C-4761-AEC0-FB24318AAB4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4258658"/>
            <a:ext cx="367922" cy="354990"/>
          </a:xfrm>
          <a:prstGeom prst="rect">
            <a:avLst/>
          </a:prstGeom>
        </p:spPr>
      </p:pic>
      <p:pic>
        <p:nvPicPr>
          <p:cNvPr id="63" name="Graphic 62" descr="Man">
            <a:extLst>
              <a:ext uri="{FF2B5EF4-FFF2-40B4-BE49-F238E27FC236}">
                <a16:creationId xmlns:a16="http://schemas.microsoft.com/office/drawing/2014/main" id="{EE147D48-07C9-44ED-805D-6ACFE6469E5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4258658"/>
            <a:ext cx="367922" cy="354990"/>
          </a:xfrm>
          <a:prstGeom prst="rect">
            <a:avLst/>
          </a:prstGeom>
        </p:spPr>
      </p:pic>
      <p:pic>
        <p:nvPicPr>
          <p:cNvPr id="64" name="Graphic 63" descr="Man">
            <a:extLst>
              <a:ext uri="{FF2B5EF4-FFF2-40B4-BE49-F238E27FC236}">
                <a16:creationId xmlns:a16="http://schemas.microsoft.com/office/drawing/2014/main" id="{C4186853-AB1D-4922-A778-1FB5AA8146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4258658"/>
            <a:ext cx="367922" cy="354990"/>
          </a:xfrm>
          <a:prstGeom prst="rect">
            <a:avLst/>
          </a:prstGeom>
        </p:spPr>
      </p:pic>
      <p:pic>
        <p:nvPicPr>
          <p:cNvPr id="65" name="Graphic 64" descr="Man">
            <a:extLst>
              <a:ext uri="{FF2B5EF4-FFF2-40B4-BE49-F238E27FC236}">
                <a16:creationId xmlns:a16="http://schemas.microsoft.com/office/drawing/2014/main" id="{F1F8E7D7-0500-4893-B37A-00BD1CD636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4258658"/>
            <a:ext cx="367922" cy="354990"/>
          </a:xfrm>
          <a:prstGeom prst="rect">
            <a:avLst/>
          </a:prstGeom>
        </p:spPr>
      </p:pic>
      <p:pic>
        <p:nvPicPr>
          <p:cNvPr id="66" name="Graphic 65" descr="Man">
            <a:extLst>
              <a:ext uri="{FF2B5EF4-FFF2-40B4-BE49-F238E27FC236}">
                <a16:creationId xmlns:a16="http://schemas.microsoft.com/office/drawing/2014/main" id="{23852095-D609-4FC5-BF5E-963EC3A4B1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4258658"/>
            <a:ext cx="367922" cy="354990"/>
          </a:xfrm>
          <a:prstGeom prst="rect">
            <a:avLst/>
          </a:prstGeom>
        </p:spPr>
      </p:pic>
      <p:pic>
        <p:nvPicPr>
          <p:cNvPr id="67" name="Graphic 66" descr="Man">
            <a:extLst>
              <a:ext uri="{FF2B5EF4-FFF2-40B4-BE49-F238E27FC236}">
                <a16:creationId xmlns:a16="http://schemas.microsoft.com/office/drawing/2014/main" id="{E4ABCA76-FDA0-4A79-9228-31BA58ACB0E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4258658"/>
            <a:ext cx="367922" cy="354990"/>
          </a:xfrm>
          <a:prstGeom prst="rect">
            <a:avLst/>
          </a:prstGeom>
        </p:spPr>
      </p:pic>
      <p:pic>
        <p:nvPicPr>
          <p:cNvPr id="68" name="Graphic 67" descr="Man">
            <a:extLst>
              <a:ext uri="{FF2B5EF4-FFF2-40B4-BE49-F238E27FC236}">
                <a16:creationId xmlns:a16="http://schemas.microsoft.com/office/drawing/2014/main" id="{04BF80AA-C8C8-49F4-A298-194F47DA391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4258658"/>
            <a:ext cx="367922" cy="354990"/>
          </a:xfrm>
          <a:prstGeom prst="rect">
            <a:avLst/>
          </a:prstGeom>
        </p:spPr>
      </p:pic>
      <p:pic>
        <p:nvPicPr>
          <p:cNvPr id="69" name="Graphic 68" descr="Man">
            <a:extLst>
              <a:ext uri="{FF2B5EF4-FFF2-40B4-BE49-F238E27FC236}">
                <a16:creationId xmlns:a16="http://schemas.microsoft.com/office/drawing/2014/main" id="{68F16092-89B2-4D1A-B193-0CDE634B046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4654702"/>
            <a:ext cx="367922" cy="354990"/>
          </a:xfrm>
          <a:prstGeom prst="rect">
            <a:avLst/>
          </a:prstGeom>
        </p:spPr>
      </p:pic>
      <p:pic>
        <p:nvPicPr>
          <p:cNvPr id="70" name="Graphic 69" descr="Man">
            <a:extLst>
              <a:ext uri="{FF2B5EF4-FFF2-40B4-BE49-F238E27FC236}">
                <a16:creationId xmlns:a16="http://schemas.microsoft.com/office/drawing/2014/main" id="{E7C89583-5211-44BD-8321-D6ADFDDDF4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4654702"/>
            <a:ext cx="367922" cy="354990"/>
          </a:xfrm>
          <a:prstGeom prst="rect">
            <a:avLst/>
          </a:prstGeom>
        </p:spPr>
      </p:pic>
      <p:pic>
        <p:nvPicPr>
          <p:cNvPr id="71" name="Graphic 70" descr="Man">
            <a:extLst>
              <a:ext uri="{FF2B5EF4-FFF2-40B4-BE49-F238E27FC236}">
                <a16:creationId xmlns:a16="http://schemas.microsoft.com/office/drawing/2014/main" id="{3580A5CA-4220-4485-90A2-B911CE8E965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4654702"/>
            <a:ext cx="367922" cy="354990"/>
          </a:xfrm>
          <a:prstGeom prst="rect">
            <a:avLst/>
          </a:prstGeom>
        </p:spPr>
      </p:pic>
      <p:pic>
        <p:nvPicPr>
          <p:cNvPr id="72" name="Graphic 71" descr="Man">
            <a:extLst>
              <a:ext uri="{FF2B5EF4-FFF2-40B4-BE49-F238E27FC236}">
                <a16:creationId xmlns:a16="http://schemas.microsoft.com/office/drawing/2014/main" id="{F7C5FF66-96E1-43E0-B95A-E111F64C1B1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4654702"/>
            <a:ext cx="367922" cy="354990"/>
          </a:xfrm>
          <a:prstGeom prst="rect">
            <a:avLst/>
          </a:prstGeom>
        </p:spPr>
      </p:pic>
      <p:pic>
        <p:nvPicPr>
          <p:cNvPr id="73" name="Graphic 72" descr="Man">
            <a:extLst>
              <a:ext uri="{FF2B5EF4-FFF2-40B4-BE49-F238E27FC236}">
                <a16:creationId xmlns:a16="http://schemas.microsoft.com/office/drawing/2014/main" id="{B1148527-45CA-44A8-862C-E09C065177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4654702"/>
            <a:ext cx="367922" cy="354990"/>
          </a:xfrm>
          <a:prstGeom prst="rect">
            <a:avLst/>
          </a:prstGeom>
        </p:spPr>
      </p:pic>
      <p:pic>
        <p:nvPicPr>
          <p:cNvPr id="74" name="Graphic 73" descr="Man">
            <a:extLst>
              <a:ext uri="{FF2B5EF4-FFF2-40B4-BE49-F238E27FC236}">
                <a16:creationId xmlns:a16="http://schemas.microsoft.com/office/drawing/2014/main" id="{40EB4093-6854-48A0-BEE1-7B6F256120C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4654702"/>
            <a:ext cx="367922" cy="354990"/>
          </a:xfrm>
          <a:prstGeom prst="rect">
            <a:avLst/>
          </a:prstGeom>
        </p:spPr>
      </p:pic>
      <p:pic>
        <p:nvPicPr>
          <p:cNvPr id="75" name="Graphic 74" descr="Man">
            <a:extLst>
              <a:ext uri="{FF2B5EF4-FFF2-40B4-BE49-F238E27FC236}">
                <a16:creationId xmlns:a16="http://schemas.microsoft.com/office/drawing/2014/main" id="{9F73BC44-E8E6-4CAE-BA7A-FE8379A59A1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4654702"/>
            <a:ext cx="367922" cy="354990"/>
          </a:xfrm>
          <a:prstGeom prst="rect">
            <a:avLst/>
          </a:prstGeom>
        </p:spPr>
      </p:pic>
      <p:pic>
        <p:nvPicPr>
          <p:cNvPr id="76" name="Graphic 75" descr="Man">
            <a:extLst>
              <a:ext uri="{FF2B5EF4-FFF2-40B4-BE49-F238E27FC236}">
                <a16:creationId xmlns:a16="http://schemas.microsoft.com/office/drawing/2014/main" id="{4C91A32E-1DD9-4CB2-9498-B9A692D1D0E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4654702"/>
            <a:ext cx="367922" cy="354990"/>
          </a:xfrm>
          <a:prstGeom prst="rect">
            <a:avLst/>
          </a:prstGeom>
        </p:spPr>
      </p:pic>
      <p:pic>
        <p:nvPicPr>
          <p:cNvPr id="77" name="Graphic 76" descr="Man">
            <a:extLst>
              <a:ext uri="{FF2B5EF4-FFF2-40B4-BE49-F238E27FC236}">
                <a16:creationId xmlns:a16="http://schemas.microsoft.com/office/drawing/2014/main" id="{1C586E6C-D73A-4AB9-A320-0497CEFBAEE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6276" y="5009692"/>
            <a:ext cx="367922" cy="354990"/>
          </a:xfrm>
          <a:prstGeom prst="rect">
            <a:avLst/>
          </a:prstGeom>
        </p:spPr>
      </p:pic>
      <p:pic>
        <p:nvPicPr>
          <p:cNvPr id="78" name="Graphic 77" descr="Man">
            <a:extLst>
              <a:ext uri="{FF2B5EF4-FFF2-40B4-BE49-F238E27FC236}">
                <a16:creationId xmlns:a16="http://schemas.microsoft.com/office/drawing/2014/main" id="{4D430093-E5AF-461F-B63F-B67F16E48D8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9032" y="5009692"/>
            <a:ext cx="367922" cy="354990"/>
          </a:xfrm>
          <a:prstGeom prst="rect">
            <a:avLst/>
          </a:prstGeom>
        </p:spPr>
      </p:pic>
      <p:pic>
        <p:nvPicPr>
          <p:cNvPr id="79" name="Graphic 78" descr="Man">
            <a:extLst>
              <a:ext uri="{FF2B5EF4-FFF2-40B4-BE49-F238E27FC236}">
                <a16:creationId xmlns:a16="http://schemas.microsoft.com/office/drawing/2014/main" id="{7CF56EB8-8EDA-485E-9AD3-A88A62F71D7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5790" y="5009692"/>
            <a:ext cx="367922" cy="354990"/>
          </a:xfrm>
          <a:prstGeom prst="rect">
            <a:avLst/>
          </a:prstGeom>
        </p:spPr>
      </p:pic>
      <p:pic>
        <p:nvPicPr>
          <p:cNvPr id="80" name="Graphic 79" descr="Man">
            <a:extLst>
              <a:ext uri="{FF2B5EF4-FFF2-40B4-BE49-F238E27FC236}">
                <a16:creationId xmlns:a16="http://schemas.microsoft.com/office/drawing/2014/main" id="{2DD2D508-7F5A-4A67-940E-B68E970359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8546" y="5009692"/>
            <a:ext cx="367922" cy="354990"/>
          </a:xfrm>
          <a:prstGeom prst="rect">
            <a:avLst/>
          </a:prstGeom>
        </p:spPr>
      </p:pic>
      <p:pic>
        <p:nvPicPr>
          <p:cNvPr id="81" name="Graphic 80" descr="Man">
            <a:extLst>
              <a:ext uri="{FF2B5EF4-FFF2-40B4-BE49-F238E27FC236}">
                <a16:creationId xmlns:a16="http://schemas.microsoft.com/office/drawing/2014/main" id="{EAA47211-4F10-46AC-9041-02AF8C6E580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0910" y="5009692"/>
            <a:ext cx="367922" cy="354990"/>
          </a:xfrm>
          <a:prstGeom prst="rect">
            <a:avLst/>
          </a:prstGeom>
        </p:spPr>
      </p:pic>
      <p:pic>
        <p:nvPicPr>
          <p:cNvPr id="82" name="Graphic 81" descr="Man">
            <a:extLst>
              <a:ext uri="{FF2B5EF4-FFF2-40B4-BE49-F238E27FC236}">
                <a16:creationId xmlns:a16="http://schemas.microsoft.com/office/drawing/2014/main" id="{633B1EAC-0939-4165-AC89-13AB3BC83D9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3666" y="5009692"/>
            <a:ext cx="367922" cy="354990"/>
          </a:xfrm>
          <a:prstGeom prst="rect">
            <a:avLst/>
          </a:prstGeom>
        </p:spPr>
      </p:pic>
      <p:pic>
        <p:nvPicPr>
          <p:cNvPr id="83" name="Graphic 82" descr="Man">
            <a:extLst>
              <a:ext uri="{FF2B5EF4-FFF2-40B4-BE49-F238E27FC236}">
                <a16:creationId xmlns:a16="http://schemas.microsoft.com/office/drawing/2014/main" id="{E0E1DE17-8F9A-46C9-A7E3-13CFB469160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0423" y="5009692"/>
            <a:ext cx="367922" cy="354990"/>
          </a:xfrm>
          <a:prstGeom prst="rect">
            <a:avLst/>
          </a:prstGeom>
        </p:spPr>
      </p:pic>
      <p:pic>
        <p:nvPicPr>
          <p:cNvPr id="84" name="Graphic 83" descr="Man">
            <a:extLst>
              <a:ext uri="{FF2B5EF4-FFF2-40B4-BE49-F238E27FC236}">
                <a16:creationId xmlns:a16="http://schemas.microsoft.com/office/drawing/2014/main" id="{AADFDCE5-EA36-4EF0-833F-10322E1F38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3180" y="5009692"/>
            <a:ext cx="367922" cy="354990"/>
          </a:xfrm>
          <a:prstGeom prst="rect">
            <a:avLst/>
          </a:prstGeom>
        </p:spPr>
      </p:pic>
      <p:pic>
        <p:nvPicPr>
          <p:cNvPr id="85" name="Graphic 84" descr="Man">
            <a:extLst>
              <a:ext uri="{FF2B5EF4-FFF2-40B4-BE49-F238E27FC236}">
                <a16:creationId xmlns:a16="http://schemas.microsoft.com/office/drawing/2014/main" id="{25741488-CE6F-486E-BC4A-C8D6710263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1609512"/>
            <a:ext cx="367922" cy="354990"/>
          </a:xfrm>
          <a:prstGeom prst="rect">
            <a:avLst/>
          </a:prstGeom>
        </p:spPr>
      </p:pic>
      <p:pic>
        <p:nvPicPr>
          <p:cNvPr id="86" name="Graphic 85" descr="Man">
            <a:extLst>
              <a:ext uri="{FF2B5EF4-FFF2-40B4-BE49-F238E27FC236}">
                <a16:creationId xmlns:a16="http://schemas.microsoft.com/office/drawing/2014/main" id="{FD3A3CE1-F79B-48B0-8326-796F9EB3EF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1964502"/>
            <a:ext cx="367922" cy="354990"/>
          </a:xfrm>
          <a:prstGeom prst="rect">
            <a:avLst/>
          </a:prstGeom>
        </p:spPr>
      </p:pic>
      <p:pic>
        <p:nvPicPr>
          <p:cNvPr id="87" name="Graphic 86" descr="Man">
            <a:extLst>
              <a:ext uri="{FF2B5EF4-FFF2-40B4-BE49-F238E27FC236}">
                <a16:creationId xmlns:a16="http://schemas.microsoft.com/office/drawing/2014/main" id="{5080E5CC-62BA-4A95-9DA9-756AAD67057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2360546"/>
            <a:ext cx="367922" cy="354990"/>
          </a:xfrm>
          <a:prstGeom prst="rect">
            <a:avLst/>
          </a:prstGeom>
        </p:spPr>
      </p:pic>
      <p:pic>
        <p:nvPicPr>
          <p:cNvPr id="88" name="Graphic 87" descr="Man">
            <a:extLst>
              <a:ext uri="{FF2B5EF4-FFF2-40B4-BE49-F238E27FC236}">
                <a16:creationId xmlns:a16="http://schemas.microsoft.com/office/drawing/2014/main" id="{E96F185D-BE29-47EA-B43C-FC8B853B48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2756590"/>
            <a:ext cx="367922" cy="354990"/>
          </a:xfrm>
          <a:prstGeom prst="rect">
            <a:avLst/>
          </a:prstGeom>
        </p:spPr>
      </p:pic>
      <p:pic>
        <p:nvPicPr>
          <p:cNvPr id="89" name="Graphic 88" descr="Man">
            <a:extLst>
              <a:ext uri="{FF2B5EF4-FFF2-40B4-BE49-F238E27FC236}">
                <a16:creationId xmlns:a16="http://schemas.microsoft.com/office/drawing/2014/main" id="{CCF89796-3D40-46AF-A701-0FB846A6A05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8340" y="3111580"/>
            <a:ext cx="367922" cy="354990"/>
          </a:xfrm>
          <a:prstGeom prst="rect">
            <a:avLst/>
          </a:prstGeom>
        </p:spPr>
      </p:pic>
      <p:pic>
        <p:nvPicPr>
          <p:cNvPr id="90" name="Graphic 89" descr="Man">
            <a:extLst>
              <a:ext uri="{FF2B5EF4-FFF2-40B4-BE49-F238E27FC236}">
                <a16:creationId xmlns:a16="http://schemas.microsoft.com/office/drawing/2014/main" id="{D45C40C6-D13B-48A1-B43E-BDF2421A12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3507624"/>
            <a:ext cx="367922" cy="354990"/>
          </a:xfrm>
          <a:prstGeom prst="rect">
            <a:avLst/>
          </a:prstGeom>
        </p:spPr>
      </p:pic>
      <p:pic>
        <p:nvPicPr>
          <p:cNvPr id="91" name="Graphic 90" descr="Man">
            <a:extLst>
              <a:ext uri="{FF2B5EF4-FFF2-40B4-BE49-F238E27FC236}">
                <a16:creationId xmlns:a16="http://schemas.microsoft.com/office/drawing/2014/main" id="{15ABB4F5-3F03-4CE5-BD5D-D50EFBB827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3862614"/>
            <a:ext cx="367922" cy="354990"/>
          </a:xfrm>
          <a:prstGeom prst="rect">
            <a:avLst/>
          </a:prstGeom>
        </p:spPr>
      </p:pic>
      <p:pic>
        <p:nvPicPr>
          <p:cNvPr id="92" name="Graphic 91" descr="Man">
            <a:extLst>
              <a:ext uri="{FF2B5EF4-FFF2-40B4-BE49-F238E27FC236}">
                <a16:creationId xmlns:a16="http://schemas.microsoft.com/office/drawing/2014/main" id="{ABF38E92-4217-4A2D-9E97-F789913AA06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4258658"/>
            <a:ext cx="367922" cy="354990"/>
          </a:xfrm>
          <a:prstGeom prst="rect">
            <a:avLst/>
          </a:prstGeom>
        </p:spPr>
      </p:pic>
      <p:pic>
        <p:nvPicPr>
          <p:cNvPr id="93" name="Graphic 92" descr="Man">
            <a:extLst>
              <a:ext uri="{FF2B5EF4-FFF2-40B4-BE49-F238E27FC236}">
                <a16:creationId xmlns:a16="http://schemas.microsoft.com/office/drawing/2014/main" id="{55624913-2CAD-4258-A519-AE591A1006F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4654702"/>
            <a:ext cx="367922" cy="354990"/>
          </a:xfrm>
          <a:prstGeom prst="rect">
            <a:avLst/>
          </a:prstGeom>
        </p:spPr>
      </p:pic>
      <p:pic>
        <p:nvPicPr>
          <p:cNvPr id="94" name="Graphic 93" descr="Man">
            <a:extLst>
              <a:ext uri="{FF2B5EF4-FFF2-40B4-BE49-F238E27FC236}">
                <a16:creationId xmlns:a16="http://schemas.microsoft.com/office/drawing/2014/main" id="{FAF97A49-8B62-4576-9EA9-382E28A903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8340" y="5009692"/>
            <a:ext cx="367922" cy="354990"/>
          </a:xfrm>
          <a:prstGeom prst="rect">
            <a:avLst/>
          </a:prstGeom>
        </p:spPr>
      </p:pic>
      <p:pic>
        <p:nvPicPr>
          <p:cNvPr id="95" name="Graphic 94" descr="Man">
            <a:extLst>
              <a:ext uri="{FF2B5EF4-FFF2-40B4-BE49-F238E27FC236}">
                <a16:creationId xmlns:a16="http://schemas.microsoft.com/office/drawing/2014/main" id="{F79C30C6-F5C8-4871-BE10-FE981B0FCE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1609512"/>
            <a:ext cx="367922" cy="354990"/>
          </a:xfrm>
          <a:prstGeom prst="rect">
            <a:avLst/>
          </a:prstGeom>
        </p:spPr>
      </p:pic>
      <p:pic>
        <p:nvPicPr>
          <p:cNvPr id="96" name="Graphic 95" descr="Man">
            <a:extLst>
              <a:ext uri="{FF2B5EF4-FFF2-40B4-BE49-F238E27FC236}">
                <a16:creationId xmlns:a16="http://schemas.microsoft.com/office/drawing/2014/main" id="{AE61D160-B1EF-4C19-AAC1-C940A11378E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1964502"/>
            <a:ext cx="367922" cy="354990"/>
          </a:xfrm>
          <a:prstGeom prst="rect">
            <a:avLst/>
          </a:prstGeom>
        </p:spPr>
      </p:pic>
      <p:pic>
        <p:nvPicPr>
          <p:cNvPr id="97" name="Graphic 96" descr="Man">
            <a:extLst>
              <a:ext uri="{FF2B5EF4-FFF2-40B4-BE49-F238E27FC236}">
                <a16:creationId xmlns:a16="http://schemas.microsoft.com/office/drawing/2014/main" id="{0C090678-C16F-45DE-82BF-43A43257154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2360546"/>
            <a:ext cx="367922" cy="354990"/>
          </a:xfrm>
          <a:prstGeom prst="rect">
            <a:avLst/>
          </a:prstGeom>
        </p:spPr>
      </p:pic>
      <p:pic>
        <p:nvPicPr>
          <p:cNvPr id="98" name="Graphic 97" descr="Man">
            <a:extLst>
              <a:ext uri="{FF2B5EF4-FFF2-40B4-BE49-F238E27FC236}">
                <a16:creationId xmlns:a16="http://schemas.microsoft.com/office/drawing/2014/main" id="{96C82333-0914-461A-AC5B-9926A0BB9E7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2756590"/>
            <a:ext cx="367922" cy="354990"/>
          </a:xfrm>
          <a:prstGeom prst="rect">
            <a:avLst/>
          </a:prstGeom>
        </p:spPr>
      </p:pic>
      <p:pic>
        <p:nvPicPr>
          <p:cNvPr id="99" name="Graphic 98" descr="Man">
            <a:extLst>
              <a:ext uri="{FF2B5EF4-FFF2-40B4-BE49-F238E27FC236}">
                <a16:creationId xmlns:a16="http://schemas.microsoft.com/office/drawing/2014/main" id="{2142D5A3-3C35-46EC-83A8-ECF46E6D796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90721" y="3111580"/>
            <a:ext cx="367922" cy="354990"/>
          </a:xfrm>
          <a:prstGeom prst="rect">
            <a:avLst/>
          </a:prstGeom>
        </p:spPr>
      </p:pic>
      <p:pic>
        <p:nvPicPr>
          <p:cNvPr id="100" name="Graphic 99" descr="Man">
            <a:extLst>
              <a:ext uri="{FF2B5EF4-FFF2-40B4-BE49-F238E27FC236}">
                <a16:creationId xmlns:a16="http://schemas.microsoft.com/office/drawing/2014/main" id="{3407C696-0509-471E-B04E-C3A6F643017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3507624"/>
            <a:ext cx="367922" cy="354990"/>
          </a:xfrm>
          <a:prstGeom prst="rect">
            <a:avLst/>
          </a:prstGeom>
        </p:spPr>
      </p:pic>
      <p:pic>
        <p:nvPicPr>
          <p:cNvPr id="101" name="Graphic 100" descr="Man">
            <a:extLst>
              <a:ext uri="{FF2B5EF4-FFF2-40B4-BE49-F238E27FC236}">
                <a16:creationId xmlns:a16="http://schemas.microsoft.com/office/drawing/2014/main" id="{FDFB43F7-3AAA-42A2-B156-3BBEC71B12C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3862614"/>
            <a:ext cx="367922" cy="354990"/>
          </a:xfrm>
          <a:prstGeom prst="rect">
            <a:avLst/>
          </a:prstGeom>
        </p:spPr>
      </p:pic>
      <p:pic>
        <p:nvPicPr>
          <p:cNvPr id="102" name="Graphic 101" descr="Man">
            <a:extLst>
              <a:ext uri="{FF2B5EF4-FFF2-40B4-BE49-F238E27FC236}">
                <a16:creationId xmlns:a16="http://schemas.microsoft.com/office/drawing/2014/main" id="{7E9126FE-6D9D-4C1B-9588-91558FC6E4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4258658"/>
            <a:ext cx="367922" cy="354990"/>
          </a:xfrm>
          <a:prstGeom prst="rect">
            <a:avLst/>
          </a:prstGeom>
        </p:spPr>
      </p:pic>
      <p:pic>
        <p:nvPicPr>
          <p:cNvPr id="103" name="Graphic 102" descr="Man">
            <a:extLst>
              <a:ext uri="{FF2B5EF4-FFF2-40B4-BE49-F238E27FC236}">
                <a16:creationId xmlns:a16="http://schemas.microsoft.com/office/drawing/2014/main" id="{A9ADF571-CC79-45CB-A55A-F70A6B3A703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4654702"/>
            <a:ext cx="367922" cy="354990"/>
          </a:xfrm>
          <a:prstGeom prst="rect">
            <a:avLst/>
          </a:prstGeom>
        </p:spPr>
      </p:pic>
      <p:pic>
        <p:nvPicPr>
          <p:cNvPr id="104" name="Graphic 103" descr="Man">
            <a:extLst>
              <a:ext uri="{FF2B5EF4-FFF2-40B4-BE49-F238E27FC236}">
                <a16:creationId xmlns:a16="http://schemas.microsoft.com/office/drawing/2014/main" id="{4E4A11CF-D4EB-4CC4-9A6B-52124FB9BFA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90721" y="5009692"/>
            <a:ext cx="367922" cy="354990"/>
          </a:xfrm>
          <a:prstGeom prst="rect">
            <a:avLst/>
          </a:prstGeom>
        </p:spPr>
      </p:pic>
      <p:sp>
        <p:nvSpPr>
          <p:cNvPr id="105" name="Circle: Hollow 104">
            <a:extLst>
              <a:ext uri="{FF2B5EF4-FFF2-40B4-BE49-F238E27FC236}">
                <a16:creationId xmlns:a16="http://schemas.microsoft.com/office/drawing/2014/main" id="{015BDD56-003E-4ED8-9432-EA83FBA27A46}"/>
              </a:ext>
            </a:extLst>
          </p:cNvPr>
          <p:cNvSpPr/>
          <p:nvPr/>
        </p:nvSpPr>
        <p:spPr>
          <a:xfrm>
            <a:off x="9190722" y="5009692"/>
            <a:ext cx="367922" cy="354990"/>
          </a:xfrm>
          <a:prstGeom prst="donut">
            <a:avLst>
              <a:gd name="adj" fmla="val 413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TextBox 109">
            <a:extLst>
              <a:ext uri="{FF2B5EF4-FFF2-40B4-BE49-F238E27FC236}">
                <a16:creationId xmlns:a16="http://schemas.microsoft.com/office/drawing/2014/main" id="{AC3E32D2-6C7D-4642-9ABD-76C6FF16880D}"/>
              </a:ext>
            </a:extLst>
          </p:cNvPr>
          <p:cNvSpPr txBox="1"/>
          <p:nvPr/>
        </p:nvSpPr>
        <p:spPr>
          <a:xfrm>
            <a:off x="8639129" y="5405736"/>
            <a:ext cx="2484279" cy="847017"/>
          </a:xfrm>
          <a:prstGeom prst="rect">
            <a:avLst/>
          </a:prstGeom>
        </p:spPr>
        <p:txBody>
          <a:bodyPr vert="horz" wrap="none" lIns="91440" tIns="45720" rIns="91440" bIns="45720" rtlCol="0">
            <a:normAutofit/>
          </a:bodyPr>
          <a:lstStyle/>
          <a:p>
            <a:pPr algn="l"/>
            <a:r>
              <a:rPr lang="en-US" sz="1400" dirty="0">
                <a:solidFill>
                  <a:srgbClr val="FF0000"/>
                </a:solidFill>
                <a:latin typeface="Consolas" panose="020B0609020204030204" pitchFamily="49" charset="0"/>
                <a:cs typeface="Segoe UI" panose="020B0502040204020203" pitchFamily="34" charset="0"/>
              </a:rPr>
              <a:t>Prediction</a:t>
            </a:r>
          </a:p>
          <a:p>
            <a:pPr algn="l"/>
            <a:r>
              <a:rPr lang="en-US" sz="1400" dirty="0">
                <a:solidFill>
                  <a:srgbClr val="FF0000"/>
                </a:solidFill>
                <a:latin typeface="Consolas" panose="020B0609020204030204" pitchFamily="49" charset="0"/>
                <a:cs typeface="Segoe UI" panose="020B0502040204020203" pitchFamily="34" charset="0"/>
              </a:rPr>
              <a:t>This employee is named “Michael”</a:t>
            </a:r>
          </a:p>
          <a:p>
            <a:pPr algn="l"/>
            <a:r>
              <a:rPr lang="en-US" sz="1400" dirty="0">
                <a:solidFill>
                  <a:srgbClr val="FF0000"/>
                </a:solidFill>
                <a:latin typeface="Consolas" panose="020B0609020204030204" pitchFamily="49" charset="0"/>
                <a:cs typeface="Segoe UI" panose="020B0502040204020203" pitchFamily="34" charset="0"/>
              </a:rPr>
              <a:t>This employee will quit</a:t>
            </a:r>
          </a:p>
        </p:txBody>
      </p:sp>
      <p:sp>
        <p:nvSpPr>
          <p:cNvPr id="111" name="TextBox 110">
            <a:extLst>
              <a:ext uri="{FF2B5EF4-FFF2-40B4-BE49-F238E27FC236}">
                <a16:creationId xmlns:a16="http://schemas.microsoft.com/office/drawing/2014/main" id="{5F0BD9E7-6A0D-4956-862E-31886D0D6EE9}"/>
              </a:ext>
            </a:extLst>
          </p:cNvPr>
          <p:cNvSpPr txBox="1"/>
          <p:nvPr/>
        </p:nvSpPr>
        <p:spPr>
          <a:xfrm>
            <a:off x="7206343" y="3080248"/>
            <a:ext cx="2085559" cy="1308871"/>
          </a:xfrm>
          <a:prstGeom prst="rect">
            <a:avLst/>
          </a:prstGeom>
        </p:spPr>
        <p:txBody>
          <a:bodyPr vert="horz" wrap="none" lIns="91440" tIns="45720" rIns="91440" bIns="45720" rtlCol="0">
            <a:normAutofit/>
          </a:bodyPr>
          <a:lstStyle/>
          <a:p>
            <a:pPr algn="l"/>
            <a:r>
              <a:rPr lang="en-US" sz="1400" dirty="0">
                <a:solidFill>
                  <a:srgbClr val="FF0000"/>
                </a:solidFill>
                <a:latin typeface="Consolas" panose="020B0609020204030204" pitchFamily="49" charset="0"/>
                <a:cs typeface="Segoe UI" panose="020B0502040204020203" pitchFamily="34" charset="0"/>
              </a:rPr>
              <a:t>This employee quits</a:t>
            </a:r>
          </a:p>
          <a:p>
            <a:pPr algn="l"/>
            <a:r>
              <a:rPr lang="en-US" sz="1400" dirty="0">
                <a:solidFill>
                  <a:srgbClr val="FF0000"/>
                </a:solidFill>
                <a:latin typeface="Consolas" panose="020B0609020204030204" pitchFamily="49" charset="0"/>
                <a:cs typeface="Segoe UI" panose="020B0502040204020203" pitchFamily="34" charset="0"/>
              </a:rPr>
              <a:t>Prediction was wrong</a:t>
            </a:r>
          </a:p>
          <a:p>
            <a:pPr algn="l"/>
            <a:r>
              <a:rPr lang="en-US" sz="1400" dirty="0">
                <a:solidFill>
                  <a:srgbClr val="FF0000"/>
                </a:solidFill>
                <a:latin typeface="Consolas" panose="020B0609020204030204" pitchFamily="49" charset="0"/>
                <a:cs typeface="Segoe UI" panose="020B0502040204020203" pitchFamily="34" charset="0"/>
              </a:rPr>
              <a:t>But I’m still 98% </a:t>
            </a:r>
          </a:p>
          <a:p>
            <a:pPr algn="l"/>
            <a:r>
              <a:rPr lang="en-US" sz="1400" dirty="0">
                <a:solidFill>
                  <a:srgbClr val="FF0000"/>
                </a:solidFill>
                <a:latin typeface="Consolas" panose="020B0609020204030204" pitchFamily="49" charset="0"/>
                <a:cs typeface="Segoe UI" panose="020B0502040204020203" pitchFamily="34" charset="0"/>
              </a:rPr>
              <a:t>accurate!</a:t>
            </a:r>
          </a:p>
        </p:txBody>
      </p:sp>
      <p:sp>
        <p:nvSpPr>
          <p:cNvPr id="109" name="Rectangle 108">
            <a:extLst>
              <a:ext uri="{FF2B5EF4-FFF2-40B4-BE49-F238E27FC236}">
                <a16:creationId xmlns:a16="http://schemas.microsoft.com/office/drawing/2014/main" id="{CCDCC4F2-101D-4644-AFF0-AE0786E64B34}"/>
              </a:ext>
            </a:extLst>
          </p:cNvPr>
          <p:cNvSpPr/>
          <p:nvPr/>
        </p:nvSpPr>
        <p:spPr>
          <a:xfrm>
            <a:off x="481412" y="4258658"/>
            <a:ext cx="6981274" cy="2239461"/>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75523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5" grpId="0" animBg="1"/>
      <p:bldP spid="110" grpId="0"/>
      <p:bldP spid="111" grpId="0"/>
      <p:bldP spid="109"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6" y="1440179"/>
            <a:ext cx="6075537" cy="4672753"/>
          </a:xfrm>
        </p:spPr>
        <p:txBody>
          <a:bodyPr>
            <a:normAutofit fontScale="92500" lnSpcReduction="10000"/>
          </a:bodyPr>
          <a:lstStyle/>
          <a:p>
            <a:r>
              <a:rPr lang="en-US" dirty="0"/>
              <a:t>As seen in the previous example, </a:t>
            </a:r>
            <a:r>
              <a:rPr lang="en-US" b="1" dirty="0">
                <a:solidFill>
                  <a:srgbClr val="FF0000"/>
                </a:solidFill>
              </a:rPr>
              <a:t>accuracy</a:t>
            </a:r>
            <a:r>
              <a:rPr lang="en-US" dirty="0"/>
              <a:t> (the rate of correct labeling) can be a misleading measure of performance, especially in classification problems with class imbalance. </a:t>
            </a:r>
          </a:p>
          <a:p>
            <a:r>
              <a:rPr lang="en-US" dirty="0"/>
              <a:t>A better way to evaluate classification models is the </a:t>
            </a:r>
            <a:r>
              <a:rPr lang="en-US" b="1" dirty="0">
                <a:solidFill>
                  <a:srgbClr val="FF0000"/>
                </a:solidFill>
              </a:rPr>
              <a:t>confusion matrix</a:t>
            </a:r>
            <a:r>
              <a:rPr lang="en-US" dirty="0"/>
              <a:t>, which keeps track of </a:t>
            </a:r>
            <a:r>
              <a:rPr lang="en-US" b="1" dirty="0">
                <a:solidFill>
                  <a:srgbClr val="FF0000"/>
                </a:solidFill>
              </a:rPr>
              <a:t>false positives</a:t>
            </a:r>
            <a:r>
              <a:rPr lang="en-US" dirty="0"/>
              <a:t> (Type I Error) and </a:t>
            </a:r>
            <a:r>
              <a:rPr lang="en-US" b="1" dirty="0">
                <a:solidFill>
                  <a:srgbClr val="FF0000"/>
                </a:solidFill>
              </a:rPr>
              <a:t>false negatives </a:t>
            </a:r>
            <a:r>
              <a:rPr lang="en-US" dirty="0"/>
              <a:t>(Type II Error).</a:t>
            </a:r>
          </a:p>
          <a:p>
            <a:r>
              <a:rPr lang="en-US" dirty="0"/>
              <a:t>We want to evaluate how many employees who were predicted to quit actually did quit (</a:t>
            </a:r>
            <a:r>
              <a:rPr lang="en-US" b="1" dirty="0">
                <a:solidFill>
                  <a:srgbClr val="FF0000"/>
                </a:solidFill>
              </a:rPr>
              <a:t>true positives</a:t>
            </a:r>
            <a:r>
              <a:rPr lang="en-US" dirty="0"/>
              <a:t>).</a:t>
            </a:r>
          </a:p>
          <a:p>
            <a:r>
              <a:rPr lang="en-US" dirty="0"/>
              <a:t>Conversely, we also want to evaluate how many employees who were predicted to stay actually did stay (</a:t>
            </a:r>
            <a:r>
              <a:rPr lang="en-US" b="1" dirty="0">
                <a:solidFill>
                  <a:srgbClr val="FF0000"/>
                </a:solidFill>
              </a:rPr>
              <a:t>true negatives</a:t>
            </a:r>
            <a:r>
              <a:rPr lang="en-US" dirty="0"/>
              <a:t>). </a:t>
            </a:r>
          </a:p>
        </p:txBody>
      </p:sp>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nvGraphicFramePr>
        <p:xfrm>
          <a:off x="6660446" y="1440180"/>
          <a:ext cx="4792132" cy="1920240"/>
        </p:xfrm>
        <a:graphic>
          <a:graphicData uri="http://schemas.openxmlformats.org/drawingml/2006/table">
            <a:tbl>
              <a:tblPr firstRow="1" bandRow="1">
                <a:tableStyleId>{5C22544A-7EE6-4342-B048-85BDC9FD1C3A}</a:tableStyleId>
              </a:tblPr>
              <a:tblGrid>
                <a:gridCol w="1611096">
                  <a:extLst>
                    <a:ext uri="{9D8B030D-6E8A-4147-A177-3AD203B41FA5}">
                      <a16:colId xmlns:a16="http://schemas.microsoft.com/office/drawing/2014/main" val="1537132686"/>
                    </a:ext>
                  </a:extLst>
                </a:gridCol>
                <a:gridCol w="1628738">
                  <a:extLst>
                    <a:ext uri="{9D8B030D-6E8A-4147-A177-3AD203B41FA5}">
                      <a16:colId xmlns:a16="http://schemas.microsoft.com/office/drawing/2014/main" val="3128004197"/>
                    </a:ext>
                  </a:extLst>
                </a:gridCol>
                <a:gridCol w="1552298">
                  <a:extLst>
                    <a:ext uri="{9D8B030D-6E8A-4147-A177-3AD203B41FA5}">
                      <a16:colId xmlns:a16="http://schemas.microsoft.com/office/drawing/2014/main" val="340445986"/>
                    </a:ext>
                  </a:extLst>
                </a:gridCol>
              </a:tblGrid>
              <a:tr h="370840">
                <a:tc>
                  <a:txBody>
                    <a:bodyPr/>
                    <a:lstStyle/>
                    <a:p>
                      <a:endParaRPr lang="en-US"/>
                    </a:p>
                  </a:txBody>
                  <a:tcPr/>
                </a:tc>
                <a:tc>
                  <a:txBody>
                    <a:bodyPr/>
                    <a:lstStyle/>
                    <a:p>
                      <a:r>
                        <a:rPr lang="en-US" dirty="0"/>
                        <a:t>Actually Quits (True)</a:t>
                      </a:r>
                    </a:p>
                  </a:txBody>
                  <a:tcPr/>
                </a:tc>
                <a:tc>
                  <a:txBody>
                    <a:bodyPr/>
                    <a:lstStyle/>
                    <a:p>
                      <a:r>
                        <a:rPr lang="en-US" dirty="0"/>
                        <a:t>Actually Stays (False)</a:t>
                      </a:r>
                    </a:p>
                  </a:txBody>
                  <a:tcPr/>
                </a:tc>
                <a:extLst>
                  <a:ext uri="{0D108BD9-81ED-4DB2-BD59-A6C34878D82A}">
                    <a16:rowId xmlns:a16="http://schemas.microsoft.com/office/drawing/2014/main" val="151212993"/>
                  </a:ext>
                </a:extLst>
              </a:tr>
              <a:tr h="370840">
                <a:tc>
                  <a:txBody>
                    <a:bodyPr/>
                    <a:lstStyle/>
                    <a:p>
                      <a:r>
                        <a:rPr lang="en-US" dirty="0"/>
                        <a:t>Predicted will quit (True)</a:t>
                      </a:r>
                    </a:p>
                  </a:txBody>
                  <a:tcP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2754122203"/>
                  </a:ext>
                </a:extLst>
              </a:tr>
              <a:tr h="370840">
                <a:tc>
                  <a:txBody>
                    <a:bodyPr/>
                    <a:lstStyle/>
                    <a:p>
                      <a:r>
                        <a:rPr lang="en-US" dirty="0"/>
                        <a:t>Predicted will stay (False)</a:t>
                      </a:r>
                    </a:p>
                  </a:txBody>
                  <a:tcPr/>
                </a:tc>
                <a:tc>
                  <a:txBody>
                    <a:bodyPr/>
                    <a:lstStyle/>
                    <a:p>
                      <a:pPr algn="ctr"/>
                      <a:r>
                        <a:rPr lang="en-US" dirty="0"/>
                        <a:t>1</a:t>
                      </a:r>
                    </a:p>
                  </a:txBody>
                  <a:tcPr anchor="ctr"/>
                </a:tc>
                <a:tc>
                  <a:txBody>
                    <a:bodyPr/>
                    <a:lstStyle/>
                    <a:p>
                      <a:pPr algn="ctr"/>
                      <a:r>
                        <a:rPr lang="en-US" dirty="0"/>
                        <a:t>98</a:t>
                      </a:r>
                    </a:p>
                  </a:txBody>
                  <a:tcPr anchor="ctr"/>
                </a:tc>
                <a:extLst>
                  <a:ext uri="{0D108BD9-81ED-4DB2-BD59-A6C34878D82A}">
                    <a16:rowId xmlns:a16="http://schemas.microsoft.com/office/drawing/2014/main" val="3070146140"/>
                  </a:ext>
                </a:extLst>
              </a:tr>
            </a:tbl>
          </a:graphicData>
        </a:graphic>
      </p:graphicFrame>
    </p:spTree>
    <p:extLst>
      <p:ext uri="{BB962C8B-B14F-4D97-AF65-F5344CB8AC3E}">
        <p14:creationId xmlns:p14="http://schemas.microsoft.com/office/powerpoint/2010/main" val="81884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6" y="1440180"/>
            <a:ext cx="10711238" cy="3972842"/>
          </a:xfrm>
        </p:spPr>
        <p:txBody>
          <a:bodyPr>
            <a:normAutofit/>
          </a:bodyPr>
          <a:lstStyle/>
          <a:p>
            <a:r>
              <a:rPr lang="en-US" dirty="0"/>
              <a:t>From the confusion matrix, we can derive all sorts of useful metrics beyond just accuracy. </a:t>
            </a:r>
          </a:p>
          <a:p>
            <a:r>
              <a:rPr lang="en-US" dirty="0"/>
              <a:t>We can easily see that </a:t>
            </a:r>
            <a:r>
              <a:rPr lang="en-US" b="1" dirty="0">
                <a:solidFill>
                  <a:srgbClr val="FF0000"/>
                </a:solidFill>
              </a:rPr>
              <a:t>precision</a:t>
            </a:r>
            <a:r>
              <a:rPr lang="en-US" dirty="0"/>
              <a:t> (how accurate positive predictions were) and </a:t>
            </a:r>
            <a:r>
              <a:rPr lang="en-US" b="1" dirty="0">
                <a:solidFill>
                  <a:srgbClr val="FF0000"/>
                </a:solidFill>
              </a:rPr>
              <a:t>sensitivity</a:t>
            </a:r>
            <a:r>
              <a:rPr lang="en-US" dirty="0"/>
              <a:t> (rate of identified positives) are 0, meaning this machine learning model fails entirely at positive predictions.</a:t>
            </a:r>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nvGraphicFramePr>
            <p:xfrm>
              <a:off x="521206" y="3426601"/>
              <a:ext cx="8113887" cy="3068732"/>
            </p:xfrm>
            <a:graphic>
              <a:graphicData uri="http://schemas.openxmlformats.org/drawingml/2006/table">
                <a:tbl>
                  <a:tblPr firstRow="1" bandRow="1">
                    <a:tableStyleId>{5C22544A-7EE6-4342-B048-85BDC9FD1C3A}</a:tableStyleId>
                  </a:tblPr>
                  <a:tblGrid>
                    <a:gridCol w="1308691">
                      <a:extLst>
                        <a:ext uri="{9D8B030D-6E8A-4147-A177-3AD203B41FA5}">
                          <a16:colId xmlns:a16="http://schemas.microsoft.com/office/drawing/2014/main" val="1537132686"/>
                        </a:ext>
                      </a:extLst>
                    </a:gridCol>
                    <a:gridCol w="1712077">
                      <a:extLst>
                        <a:ext uri="{9D8B030D-6E8A-4147-A177-3AD203B41FA5}">
                          <a16:colId xmlns:a16="http://schemas.microsoft.com/office/drawing/2014/main" val="3128004197"/>
                        </a:ext>
                      </a:extLst>
                    </a:gridCol>
                    <a:gridCol w="2518845">
                      <a:extLst>
                        <a:ext uri="{9D8B030D-6E8A-4147-A177-3AD203B41FA5}">
                          <a16:colId xmlns:a16="http://schemas.microsoft.com/office/drawing/2014/main" val="340445986"/>
                        </a:ext>
                      </a:extLst>
                    </a:gridCol>
                    <a:gridCol w="2574274">
                      <a:extLst>
                        <a:ext uri="{9D8B030D-6E8A-4147-A177-3AD203B41FA5}">
                          <a16:colId xmlns:a16="http://schemas.microsoft.com/office/drawing/2014/main" val="293816187"/>
                        </a:ext>
                      </a:extLst>
                    </a:gridCol>
                  </a:tblGrid>
                  <a:tr h="348641">
                    <a:tc>
                      <a:txBody>
                        <a:bodyPr/>
                        <a:lstStyle/>
                        <a:p>
                          <a:endParaRPr lang="en-US"/>
                        </a:p>
                      </a:txBody>
                      <a:tcPr/>
                    </a:tc>
                    <a:tc>
                      <a:txBody>
                        <a:bodyPr/>
                        <a:lstStyle/>
                        <a:p>
                          <a:r>
                            <a:rPr lang="en-US" dirty="0"/>
                            <a:t>Actually Quits </a:t>
                          </a:r>
                        </a:p>
                      </a:txBody>
                      <a:tcPr/>
                    </a:tc>
                    <a:tc>
                      <a:txBody>
                        <a:bodyPr/>
                        <a:lstStyle/>
                        <a:p>
                          <a:r>
                            <a:rPr lang="en-US" dirty="0"/>
                            <a:t>Actually Stays</a:t>
                          </a:r>
                        </a:p>
                      </a:txBody>
                      <a:tcPr/>
                    </a:tc>
                    <a:tc>
                      <a:txBody>
                        <a:bodyPr/>
                        <a:lstStyle/>
                        <a:p>
                          <a:endParaRPr lang="en-US" dirty="0"/>
                        </a:p>
                      </a:txBody>
                      <a:tcPr/>
                    </a:tc>
                    <a:extLst>
                      <a:ext uri="{0D108BD9-81ED-4DB2-BD59-A6C34878D82A}">
                        <a16:rowId xmlns:a16="http://schemas.microsoft.com/office/drawing/2014/main" val="151212993"/>
                      </a:ext>
                    </a:extLst>
                  </a:tr>
                  <a:tr h="697350">
                    <a:tc>
                      <a:txBody>
                        <a:bodyPr/>
                        <a:lstStyle/>
                        <a:p>
                          <a:r>
                            <a:rPr lang="en-US" dirty="0"/>
                            <a:t>Predicted will quit </a:t>
                          </a:r>
                        </a:p>
                      </a:txBody>
                      <a:tcPr/>
                    </a:tc>
                    <a:tc>
                      <a:txBody>
                        <a:bodyPr/>
                        <a:lstStyle/>
                        <a:p>
                          <a:pPr algn="ctr"/>
                          <a:r>
                            <a:rPr lang="en-US" dirty="0"/>
                            <a:t>0 (TP)</a:t>
                          </a:r>
                        </a:p>
                      </a:txBody>
                      <a:tcPr anchor="ctr"/>
                    </a:tc>
                    <a:tc>
                      <a:txBody>
                        <a:bodyPr/>
                        <a:lstStyle/>
                        <a:p>
                          <a:pPr algn="ctr"/>
                          <a:r>
                            <a:rPr lang="en-US" dirty="0"/>
                            <a:t>1 (FN)</a:t>
                          </a:r>
                        </a:p>
                      </a:txBody>
                      <a:tcPr anchor="ctr"/>
                    </a:tc>
                    <a:tc>
                      <a:txBody>
                        <a:bodyPr/>
                        <a:lstStyle/>
                        <a:p>
                          <a:pPr algn="ctr"/>
                          <a:r>
                            <a:rPr lang="en-US" sz="1400" b="1" dirty="0"/>
                            <a:t>Sensitivity</a:t>
                          </a:r>
                        </a:p>
                        <a:p>
                          <a:pPr algn="ctr"/>
                          <a:endParaRPr lang="en-US" sz="12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𝑇𝑃</m:t>
                                  </m:r>
                                </m:num>
                                <m:den>
                                  <m:r>
                                    <a:rPr lang="en-US" sz="1400" b="0" i="1" smtClean="0">
                                      <a:latin typeface="Cambria Math" panose="02040503050406030204" pitchFamily="18" charset="0"/>
                                    </a:rPr>
                                    <m:t>𝑇𝑃</m:t>
                                  </m:r>
                                  <m:r>
                                    <a:rPr lang="en-US" sz="1400" b="0" i="1" smtClean="0">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baseline="0" dirty="0"/>
                            <a:t> </a:t>
                          </a:r>
                          <a14:m>
                            <m:oMath xmlns:m="http://schemas.openxmlformats.org/officeDocument/2006/math">
                              <m:f>
                                <m:fPr>
                                  <m:ctrlPr>
                                    <a:rPr lang="en-US" sz="1400" i="1" baseline="0" smtClean="0">
                                      <a:latin typeface="Cambria Math" panose="02040503050406030204" pitchFamily="18" charset="0"/>
                                    </a:rPr>
                                  </m:ctrlPr>
                                </m:fPr>
                                <m:num>
                                  <m:r>
                                    <a:rPr lang="en-US" sz="1400" b="0" i="1" baseline="0" smtClean="0">
                                      <a:latin typeface="Cambria Math" panose="02040503050406030204" pitchFamily="18" charset="0"/>
                                    </a:rPr>
                                    <m:t>0</m:t>
                                  </m:r>
                                </m:num>
                                <m:den>
                                  <m:r>
                                    <a:rPr lang="en-US" sz="1400" b="0" i="1" baseline="0" smtClean="0">
                                      <a:latin typeface="Cambria Math" panose="02040503050406030204" pitchFamily="18" charset="0"/>
                                    </a:rPr>
                                    <m:t>0+1</m:t>
                                  </m:r>
                                </m:den>
                              </m:f>
                              <m:r>
                                <a:rPr lang="en-US" sz="1400" b="0" i="1" baseline="0" smtClean="0">
                                  <a:latin typeface="Cambria Math" panose="02040503050406030204" pitchFamily="18" charset="0"/>
                                </a:rPr>
                                <m:t>=0</m:t>
                              </m:r>
                            </m:oMath>
                          </a14:m>
                          <a:endParaRPr lang="en-US" dirty="0"/>
                        </a:p>
                      </a:txBody>
                      <a:tcPr anchor="ctr"/>
                    </a:tc>
                    <a:extLst>
                      <a:ext uri="{0D108BD9-81ED-4DB2-BD59-A6C34878D82A}">
                        <a16:rowId xmlns:a16="http://schemas.microsoft.com/office/drawing/2014/main" val="2754122203"/>
                      </a:ext>
                    </a:extLst>
                  </a:tr>
                  <a:tr h="755567">
                    <a:tc>
                      <a:txBody>
                        <a:bodyPr/>
                        <a:lstStyle/>
                        <a:p>
                          <a:r>
                            <a:rPr lang="en-US" dirty="0"/>
                            <a:t>Predicted will stay</a:t>
                          </a:r>
                        </a:p>
                      </a:txBody>
                      <a:tcPr/>
                    </a:tc>
                    <a:tc>
                      <a:txBody>
                        <a:bodyPr/>
                        <a:lstStyle/>
                        <a:p>
                          <a:pPr algn="ctr"/>
                          <a:r>
                            <a:rPr lang="en-US" dirty="0"/>
                            <a:t>1 (FP)</a:t>
                          </a:r>
                        </a:p>
                      </a:txBody>
                      <a:tcPr anchor="ctr"/>
                    </a:tc>
                    <a:tc>
                      <a:txBody>
                        <a:bodyPr/>
                        <a:lstStyle/>
                        <a:p>
                          <a:pPr algn="ctr"/>
                          <a:r>
                            <a:rPr lang="en-US" dirty="0"/>
                            <a:t>98 (TN)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mn-lt"/>
                              <a:ea typeface="+mn-ea"/>
                              <a:cs typeface="+mn-cs"/>
                            </a:rPr>
                            <a:t>Specificity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𝐹𝑃</m:t>
                                  </m:r>
                                </m:den>
                              </m:f>
                            </m:oMath>
                          </a14:m>
                          <a:r>
                            <a:rPr kumimoji="0" lang="en-US" sz="1400" b="0" i="0" u="none" strike="noStrike" kern="1200" cap="none" spc="0" normalizeH="0" baseline="0" noProof="0" dirty="0">
                              <a:ln>
                                <a:noFill/>
                              </a:ln>
                              <a:solidFill>
                                <a:prstClr val="black"/>
                              </a:solidFill>
                              <a:effectLst/>
                              <a:uLnTx/>
                              <a:uFillTx/>
                              <a:latin typeface="+mn-lt"/>
                              <a:ea typeface="+mn-ea"/>
                              <a:cs typeface="+mn-cs"/>
                            </a:rPr>
                            <a:t> = </a:t>
                          </a: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98+1</m:t>
                                  </m:r>
                                </m:den>
                              </m:f>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=.989</m:t>
                              </m:r>
                            </m:oMath>
                          </a14:m>
                          <a:endParaRPr lang="en-US" dirty="0"/>
                        </a:p>
                      </a:txBody>
                      <a:tcPr anchor="ctr"/>
                    </a:tc>
                    <a:extLst>
                      <a:ext uri="{0D108BD9-81ED-4DB2-BD59-A6C34878D82A}">
                        <a16:rowId xmlns:a16="http://schemas.microsoft.com/office/drawing/2014/main" val="3070146140"/>
                      </a:ext>
                    </a:extLst>
                  </a:tr>
                  <a:tr h="1121441">
                    <a:tc>
                      <a:txBody>
                        <a:bodyPr/>
                        <a:lstStyle/>
                        <a:p>
                          <a:pPr marL="0" algn="ctr" defTabSz="914400" rtl="0" eaLnBrk="1" latinLnBrk="0" hangingPunct="1"/>
                          <a:endParaRPr lang="en-US" sz="1400" b="1" kern="1200" dirty="0">
                            <a:solidFill>
                              <a:schemeClr val="dk1"/>
                            </a:solidFill>
                            <a:latin typeface="+mn-lt"/>
                            <a:ea typeface="+mn-ea"/>
                            <a:cs typeface="+mn-cs"/>
                          </a:endParaRPr>
                        </a:p>
                      </a:txBody>
                      <a:tcPr/>
                    </a:tc>
                    <a:tc>
                      <a:txBody>
                        <a:bodyPr/>
                        <a:lstStyle/>
                        <a:p>
                          <a:pPr marL="0" algn="ctr" defTabSz="914400" rtl="0" eaLnBrk="1" latinLnBrk="0" hangingPunct="1"/>
                          <a:r>
                            <a:rPr lang="en-US" sz="1400" b="1" kern="1200" dirty="0">
                              <a:solidFill>
                                <a:schemeClr val="dk1"/>
                              </a:solidFill>
                              <a:latin typeface="+mn-lt"/>
                              <a:ea typeface="+mn-ea"/>
                              <a:cs typeface="+mn-cs"/>
                            </a:rPr>
                            <a:t>Precision</a:t>
                          </a:r>
                        </a:p>
                        <a:p>
                          <a:pPr marL="0" algn="ctr" defTabSz="914400" rtl="0" eaLnBrk="1" latinLnBrk="0" hangingPunct="1"/>
                          <a:endParaRPr lang="en-US" sz="1400" b="1" kern="1200" dirty="0">
                            <a:solidFill>
                              <a:schemeClr val="dk1"/>
                            </a:solidFill>
                            <a:latin typeface="+mn-lt"/>
                            <a:ea typeface="+mn-ea"/>
                            <a:cs typeface="+mn-cs"/>
                          </a:endParaRPr>
                        </a:p>
                        <a:p>
                          <a:pPr marL="0" algn="ctr" defTabSz="914400" rtl="0" eaLnBrk="1" latinLnBrk="0" hangingPunct="1"/>
                          <a14:m>
                            <m:oMath xmlns:m="http://schemas.openxmlformats.org/officeDocument/2006/math">
                              <m:f>
                                <m:fPr>
                                  <m:ctrlPr>
                                    <a:rPr lang="en-US" sz="1400" b="1" i="1" kern="1200" smtClean="0">
                                      <a:solidFill>
                                        <a:schemeClr val="dk1"/>
                                      </a:solidFill>
                                      <a:latin typeface="Cambria Math" panose="02040503050406030204" pitchFamily="18" charset="0"/>
                                      <a:ea typeface="+mn-ea"/>
                                      <a:cs typeface="+mn-cs"/>
                                    </a:rPr>
                                  </m:ctrlPr>
                                </m:fPr>
                                <m:num>
                                  <m:r>
                                    <a:rPr lang="en-US" sz="1400" b="1" kern="1200" smtClean="0">
                                      <a:solidFill>
                                        <a:schemeClr val="dk1"/>
                                      </a:solidFill>
                                      <a:latin typeface="Cambria Math" panose="02040503050406030204" pitchFamily="18" charset="0"/>
                                      <a:ea typeface="+mn-ea"/>
                                      <a:cs typeface="+mn-cs"/>
                                    </a:rPr>
                                    <m:t>𝑇𝑃</m:t>
                                  </m:r>
                                </m:num>
                                <m:den>
                                  <m:r>
                                    <a:rPr lang="en-US" sz="1400" b="1" kern="1200" smtClean="0">
                                      <a:solidFill>
                                        <a:schemeClr val="dk1"/>
                                      </a:solidFill>
                                      <a:latin typeface="Cambria Math" panose="02040503050406030204" pitchFamily="18" charset="0"/>
                                      <a:ea typeface="+mn-ea"/>
                                      <a:cs typeface="+mn-cs"/>
                                    </a:rPr>
                                    <m:t>𝑇𝑃</m:t>
                                  </m:r>
                                  <m:r>
                                    <a:rPr lang="en-US" sz="1400" b="1" kern="1200" smtClean="0">
                                      <a:solidFill>
                                        <a:schemeClr val="dk1"/>
                                      </a:solidFill>
                                      <a:latin typeface="Cambria Math" panose="02040503050406030204" pitchFamily="18" charset="0"/>
                                      <a:ea typeface="+mn-ea"/>
                                      <a:cs typeface="+mn-cs"/>
                                    </a:rPr>
                                    <m:t>+</m:t>
                                  </m:r>
                                  <m:r>
                                    <a:rPr lang="en-US" sz="1400" b="1" kern="1200" smtClean="0">
                                      <a:solidFill>
                                        <a:schemeClr val="dk1"/>
                                      </a:solidFill>
                                      <a:latin typeface="Cambria Math" panose="02040503050406030204" pitchFamily="18" charset="0"/>
                                      <a:ea typeface="+mn-ea"/>
                                      <a:cs typeface="+mn-cs"/>
                                    </a:rPr>
                                    <m:t>𝐹𝑃</m:t>
                                  </m:r>
                                </m:den>
                              </m:f>
                            </m:oMath>
                          </a14:m>
                          <a:r>
                            <a:rPr lang="en-US" sz="1400" b="1" kern="1200" dirty="0">
                              <a:solidFill>
                                <a:schemeClr val="dk1"/>
                              </a:solidFill>
                              <a:latin typeface="+mn-lt"/>
                              <a:ea typeface="+mn-ea"/>
                              <a:cs typeface="+mn-cs"/>
                            </a:rPr>
                            <a:t> = </a:t>
                          </a:r>
                          <a14:m>
                            <m:oMath xmlns:m="http://schemas.openxmlformats.org/officeDocument/2006/math">
                              <m:f>
                                <m:fPr>
                                  <m:ctrlPr>
                                    <a:rPr lang="en-US" sz="1400" b="1" i="1" kern="1200" smtClean="0">
                                      <a:solidFill>
                                        <a:schemeClr val="dk1"/>
                                      </a:solidFill>
                                      <a:latin typeface="Cambria Math" panose="02040503050406030204" pitchFamily="18" charset="0"/>
                                      <a:ea typeface="+mn-ea"/>
                                      <a:cs typeface="+mn-cs"/>
                                    </a:rPr>
                                  </m:ctrlPr>
                                </m:fPr>
                                <m:num>
                                  <m:r>
                                    <a:rPr lang="en-US" sz="1400" b="1" kern="1200" smtClean="0">
                                      <a:solidFill>
                                        <a:schemeClr val="dk1"/>
                                      </a:solidFill>
                                      <a:latin typeface="Cambria Math" panose="02040503050406030204" pitchFamily="18" charset="0"/>
                                      <a:ea typeface="+mn-ea"/>
                                      <a:cs typeface="+mn-cs"/>
                                    </a:rPr>
                                    <m:t>0</m:t>
                                  </m:r>
                                </m:num>
                                <m:den>
                                  <m:r>
                                    <a:rPr lang="en-US" sz="1400" b="1" kern="1200" smtClean="0">
                                      <a:solidFill>
                                        <a:schemeClr val="dk1"/>
                                      </a:solidFill>
                                      <a:latin typeface="Cambria Math" panose="02040503050406030204" pitchFamily="18" charset="0"/>
                                      <a:ea typeface="+mn-ea"/>
                                      <a:cs typeface="+mn-cs"/>
                                    </a:rPr>
                                    <m:t>0+1</m:t>
                                  </m:r>
                                </m:den>
                              </m:f>
                            </m:oMath>
                          </a14:m>
                          <a:r>
                            <a:rPr lang="en-US" sz="1400" b="1" kern="1200" dirty="0">
                              <a:solidFill>
                                <a:schemeClr val="dk1"/>
                              </a:solidFill>
                              <a:latin typeface="+mn-lt"/>
                              <a:ea typeface="+mn-ea"/>
                              <a:cs typeface="+mn-cs"/>
                            </a:rPr>
                            <a:t> </a:t>
                          </a:r>
                          <a:r>
                            <a:rPr lang="en-US" sz="1400" b="0" kern="1200" dirty="0">
                              <a:solidFill>
                                <a:schemeClr val="dk1"/>
                              </a:solidFill>
                              <a:latin typeface="+mn-lt"/>
                              <a:ea typeface="+mn-ea"/>
                              <a:cs typeface="+mn-cs"/>
                            </a:rPr>
                            <a:t>= 0</a:t>
                          </a:r>
                        </a:p>
                        <a:p>
                          <a:pPr marL="0" algn="ctr" defTabSz="914400" rtl="0" eaLnBrk="1" latinLnBrk="0" hangingPunct="1"/>
                          <a:endParaRPr lang="en-US" sz="1400" b="1" kern="1200" dirty="0">
                            <a:solidFill>
                              <a:schemeClr val="dk1"/>
                            </a:solidFill>
                            <a:latin typeface="+mn-lt"/>
                            <a:ea typeface="+mn-ea"/>
                            <a:cs typeface="+mn-cs"/>
                          </a:endParaRPr>
                        </a:p>
                      </a:txBody>
                      <a:tcPr anchor="ctr"/>
                    </a:tc>
                    <a:tc>
                      <a:txBody>
                        <a:bodyPr/>
                        <a:lstStyle/>
                        <a:p>
                          <a:pPr algn="ctr"/>
                          <a:r>
                            <a:rPr lang="en-US" sz="1400" b="1" dirty="0"/>
                            <a:t>Negative Predicted Value</a:t>
                          </a:r>
                        </a:p>
                        <a:p>
                          <a:pPr algn="ctr"/>
                          <a:endParaRPr lang="en-US" sz="18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𝑇𝑁</m:t>
                                  </m:r>
                                </m:num>
                                <m:den>
                                  <m:r>
                                    <a:rPr lang="en-US" sz="1400" b="0" i="1" smtClean="0">
                                      <a:latin typeface="Cambria Math" panose="02040503050406030204" pitchFamily="18" charset="0"/>
                                    </a:rPr>
                                    <m:t>𝑇𝑁</m:t>
                                  </m:r>
                                  <m:r>
                                    <a:rPr lang="en-US" sz="1400" b="0" i="1" smtClean="0">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baseline="0" dirty="0"/>
                            <a:t> </a:t>
                          </a:r>
                          <a14:m>
                            <m:oMath xmlns:m="http://schemas.openxmlformats.org/officeDocument/2006/math">
                              <m:f>
                                <m:fPr>
                                  <m:ctrlPr>
                                    <a:rPr lang="en-US" sz="1400" i="1" baseline="0" smtClean="0">
                                      <a:latin typeface="Cambria Math" panose="02040503050406030204" pitchFamily="18" charset="0"/>
                                    </a:rPr>
                                  </m:ctrlPr>
                                </m:fPr>
                                <m:num>
                                  <m:r>
                                    <a:rPr lang="en-US" sz="1400" b="0" i="1" baseline="0" smtClean="0">
                                      <a:latin typeface="Cambria Math" panose="02040503050406030204" pitchFamily="18" charset="0"/>
                                    </a:rPr>
                                    <m:t>98</m:t>
                                  </m:r>
                                </m:num>
                                <m:den>
                                  <m:r>
                                    <a:rPr lang="en-US" sz="1400" b="0" i="1" baseline="0" smtClean="0">
                                      <a:latin typeface="Cambria Math" panose="02040503050406030204" pitchFamily="18" charset="0"/>
                                    </a:rPr>
                                    <m:t>98+1</m:t>
                                  </m:r>
                                </m:den>
                              </m:f>
                              <m:r>
                                <a:rPr lang="en-US" sz="1400" b="0" i="1" baseline="0" smtClean="0">
                                  <a:latin typeface="Cambria Math" panose="02040503050406030204" pitchFamily="18" charset="0"/>
                                </a:rPr>
                                <m:t>= .989</m:t>
                              </m:r>
                            </m:oMath>
                          </a14:m>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mn-lt"/>
                              <a:ea typeface="+mn-ea"/>
                              <a:cs typeface="+mn-cs"/>
                            </a:rPr>
                            <a:t>Accuracy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𝐹𝑁</m:t>
                                  </m:r>
                                </m:den>
                              </m:f>
                            </m:oMath>
                          </a14:m>
                          <a:r>
                            <a:rPr kumimoji="0" lang="en-US" sz="1400" b="0" i="0" u="none" strike="noStrike" kern="1200" cap="none" spc="0" normalizeH="0" baseline="0" noProof="0" dirty="0">
                              <a:ln>
                                <a:noFill/>
                              </a:ln>
                              <a:solidFill>
                                <a:prstClr val="black"/>
                              </a:solidFill>
                              <a:effectLst/>
                              <a:uLnTx/>
                              <a:uFillTx/>
                              <a:latin typeface="+mn-lt"/>
                              <a:ea typeface="+mn-ea"/>
                              <a:cs typeface="+mn-cs"/>
                            </a:rPr>
                            <a:t> = </a:t>
                          </a: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98+0</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0+98+1+1</m:t>
                                  </m:r>
                                </m:den>
                              </m:f>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m:t>
                              </m:r>
                            </m:oMath>
                          </a14:m>
                          <a:endParaRPr lang="en-US" dirty="0"/>
                        </a:p>
                      </a:txBody>
                      <a:tcPr/>
                    </a:tc>
                    <a:extLst>
                      <a:ext uri="{0D108BD9-81ED-4DB2-BD59-A6C34878D82A}">
                        <a16:rowId xmlns:a16="http://schemas.microsoft.com/office/drawing/2014/main" val="1770421499"/>
                      </a:ext>
                    </a:extLst>
                  </a:tr>
                </a:tbl>
              </a:graphicData>
            </a:graphic>
          </p:graphicFrame>
        </mc:Choice>
        <mc:Fallback xmlns="">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extLst>
                  <p:ext uri="{D42A27DB-BD31-4B8C-83A1-F6EECF244321}">
                    <p14:modId xmlns:p14="http://schemas.microsoft.com/office/powerpoint/2010/main" val="2552629409"/>
                  </p:ext>
                </p:extLst>
              </p:nvPr>
            </p:nvGraphicFramePr>
            <p:xfrm>
              <a:off x="521206" y="3426601"/>
              <a:ext cx="8113887" cy="3068732"/>
            </p:xfrm>
            <a:graphic>
              <a:graphicData uri="http://schemas.openxmlformats.org/drawingml/2006/table">
                <a:tbl>
                  <a:tblPr firstRow="1" bandRow="1">
                    <a:tableStyleId>{5C22544A-7EE6-4342-B048-85BDC9FD1C3A}</a:tableStyleId>
                  </a:tblPr>
                  <a:tblGrid>
                    <a:gridCol w="1308691">
                      <a:extLst>
                        <a:ext uri="{9D8B030D-6E8A-4147-A177-3AD203B41FA5}">
                          <a16:colId xmlns:a16="http://schemas.microsoft.com/office/drawing/2014/main" val="1537132686"/>
                        </a:ext>
                      </a:extLst>
                    </a:gridCol>
                    <a:gridCol w="1712077">
                      <a:extLst>
                        <a:ext uri="{9D8B030D-6E8A-4147-A177-3AD203B41FA5}">
                          <a16:colId xmlns:a16="http://schemas.microsoft.com/office/drawing/2014/main" val="3128004197"/>
                        </a:ext>
                      </a:extLst>
                    </a:gridCol>
                    <a:gridCol w="2518845">
                      <a:extLst>
                        <a:ext uri="{9D8B030D-6E8A-4147-A177-3AD203B41FA5}">
                          <a16:colId xmlns:a16="http://schemas.microsoft.com/office/drawing/2014/main" val="340445986"/>
                        </a:ext>
                      </a:extLst>
                    </a:gridCol>
                    <a:gridCol w="2574274">
                      <a:extLst>
                        <a:ext uri="{9D8B030D-6E8A-4147-A177-3AD203B41FA5}">
                          <a16:colId xmlns:a16="http://schemas.microsoft.com/office/drawing/2014/main" val="293816187"/>
                        </a:ext>
                      </a:extLst>
                    </a:gridCol>
                  </a:tblGrid>
                  <a:tr h="365760">
                    <a:tc>
                      <a:txBody>
                        <a:bodyPr/>
                        <a:lstStyle/>
                        <a:p>
                          <a:endParaRPr lang="en-US"/>
                        </a:p>
                      </a:txBody>
                      <a:tcPr/>
                    </a:tc>
                    <a:tc>
                      <a:txBody>
                        <a:bodyPr/>
                        <a:lstStyle/>
                        <a:p>
                          <a:r>
                            <a:rPr lang="en-US"/>
                            <a:t>Actually Quits </a:t>
                          </a:r>
                        </a:p>
                      </a:txBody>
                      <a:tcPr/>
                    </a:tc>
                    <a:tc>
                      <a:txBody>
                        <a:bodyPr/>
                        <a:lstStyle/>
                        <a:p>
                          <a:r>
                            <a:rPr lang="en-US"/>
                            <a:t>Actually Stays</a:t>
                          </a:r>
                        </a:p>
                      </a:txBody>
                      <a:tcPr/>
                    </a:tc>
                    <a:tc>
                      <a:txBody>
                        <a:bodyPr/>
                        <a:lstStyle/>
                        <a:p>
                          <a:endParaRPr lang="en-US"/>
                        </a:p>
                      </a:txBody>
                      <a:tcPr/>
                    </a:tc>
                    <a:extLst>
                      <a:ext uri="{0D108BD9-81ED-4DB2-BD59-A6C34878D82A}">
                        <a16:rowId xmlns:a16="http://schemas.microsoft.com/office/drawing/2014/main" val="151212993"/>
                      </a:ext>
                    </a:extLst>
                  </a:tr>
                  <a:tr h="790702">
                    <a:tc>
                      <a:txBody>
                        <a:bodyPr/>
                        <a:lstStyle/>
                        <a:p>
                          <a:r>
                            <a:rPr lang="en-US"/>
                            <a:t>Predicted will quit </a:t>
                          </a:r>
                        </a:p>
                      </a:txBody>
                      <a:tcPr/>
                    </a:tc>
                    <a:tc>
                      <a:txBody>
                        <a:bodyPr/>
                        <a:lstStyle/>
                        <a:p>
                          <a:pPr algn="ctr"/>
                          <a:r>
                            <a:rPr lang="en-US"/>
                            <a:t>0 (TP)</a:t>
                          </a:r>
                        </a:p>
                      </a:txBody>
                      <a:tcPr anchor="ctr"/>
                    </a:tc>
                    <a:tc>
                      <a:txBody>
                        <a:bodyPr/>
                        <a:lstStyle/>
                        <a:p>
                          <a:pPr algn="ctr"/>
                          <a:r>
                            <a:rPr lang="en-US"/>
                            <a:t>1 (FN)</a:t>
                          </a:r>
                        </a:p>
                      </a:txBody>
                      <a:tcPr anchor="ctr"/>
                    </a:tc>
                    <a:tc>
                      <a:txBody>
                        <a:bodyPr/>
                        <a:lstStyle/>
                        <a:p>
                          <a:endParaRPr lang="en-US"/>
                        </a:p>
                      </a:txBody>
                      <a:tcPr anchor="ctr">
                        <a:blipFill>
                          <a:blip r:embed="rId2"/>
                          <a:stretch>
                            <a:fillRect l="-215130" t="-49231" r="-946" b="-243077"/>
                          </a:stretch>
                        </a:blipFill>
                      </a:tcPr>
                    </a:tc>
                    <a:extLst>
                      <a:ext uri="{0D108BD9-81ED-4DB2-BD59-A6C34878D82A}">
                        <a16:rowId xmlns:a16="http://schemas.microsoft.com/office/drawing/2014/main" val="2754122203"/>
                      </a:ext>
                    </a:extLst>
                  </a:tr>
                  <a:tr h="790829">
                    <a:tc>
                      <a:txBody>
                        <a:bodyPr/>
                        <a:lstStyle/>
                        <a:p>
                          <a:r>
                            <a:rPr lang="en-US"/>
                            <a:t>Predicted will stay</a:t>
                          </a:r>
                        </a:p>
                      </a:txBody>
                      <a:tcPr/>
                    </a:tc>
                    <a:tc>
                      <a:txBody>
                        <a:bodyPr/>
                        <a:lstStyle/>
                        <a:p>
                          <a:pPr algn="ctr"/>
                          <a:r>
                            <a:rPr lang="en-US"/>
                            <a:t>1 (FP)</a:t>
                          </a:r>
                        </a:p>
                      </a:txBody>
                      <a:tcPr anchor="ctr"/>
                    </a:tc>
                    <a:tc>
                      <a:txBody>
                        <a:bodyPr/>
                        <a:lstStyle/>
                        <a:p>
                          <a:pPr algn="ctr"/>
                          <a:r>
                            <a:rPr lang="en-US"/>
                            <a:t>98 (TN)</a:t>
                          </a:r>
                        </a:p>
                      </a:txBody>
                      <a:tcPr anchor="ctr"/>
                    </a:tc>
                    <a:tc>
                      <a:txBody>
                        <a:bodyPr/>
                        <a:lstStyle/>
                        <a:p>
                          <a:endParaRPr lang="en-US"/>
                        </a:p>
                      </a:txBody>
                      <a:tcPr anchor="ctr">
                        <a:blipFill>
                          <a:blip r:embed="rId2"/>
                          <a:stretch>
                            <a:fillRect l="-215130" t="-149231" r="-946" b="-143077"/>
                          </a:stretch>
                        </a:blipFill>
                      </a:tcPr>
                    </a:tc>
                    <a:extLst>
                      <a:ext uri="{0D108BD9-81ED-4DB2-BD59-A6C34878D82A}">
                        <a16:rowId xmlns:a16="http://schemas.microsoft.com/office/drawing/2014/main" val="3070146140"/>
                      </a:ext>
                    </a:extLst>
                  </a:tr>
                  <a:tr h="1121441">
                    <a:tc>
                      <a:txBody>
                        <a:bodyPr/>
                        <a:lstStyle/>
                        <a:p>
                          <a:pPr marL="0" algn="ctr" defTabSz="914400" rtl="0" eaLnBrk="1" latinLnBrk="0" hangingPunct="1"/>
                          <a:endParaRPr lang="en-US" sz="1400" b="1" kern="1200">
                            <a:solidFill>
                              <a:schemeClr val="dk1"/>
                            </a:solidFill>
                            <a:latin typeface="+mn-lt"/>
                            <a:ea typeface="+mn-ea"/>
                            <a:cs typeface="+mn-cs"/>
                          </a:endParaRPr>
                        </a:p>
                      </a:txBody>
                      <a:tcPr/>
                    </a:tc>
                    <a:tc>
                      <a:txBody>
                        <a:bodyPr/>
                        <a:lstStyle/>
                        <a:p>
                          <a:endParaRPr lang="en-US"/>
                        </a:p>
                      </a:txBody>
                      <a:tcPr anchor="ctr">
                        <a:blipFill>
                          <a:blip r:embed="rId2"/>
                          <a:stretch>
                            <a:fillRect l="-76868" t="-176087" r="-298932" b="-1087"/>
                          </a:stretch>
                        </a:blipFill>
                      </a:tcPr>
                    </a:tc>
                    <a:tc>
                      <a:txBody>
                        <a:bodyPr/>
                        <a:lstStyle/>
                        <a:p>
                          <a:endParaRPr lang="en-US"/>
                        </a:p>
                      </a:txBody>
                      <a:tcPr>
                        <a:blipFill>
                          <a:blip r:embed="rId2"/>
                          <a:stretch>
                            <a:fillRect l="-120339" t="-176087" r="-103390" b="-1087"/>
                          </a:stretch>
                        </a:blipFill>
                      </a:tcPr>
                    </a:tc>
                    <a:tc>
                      <a:txBody>
                        <a:bodyPr/>
                        <a:lstStyle/>
                        <a:p>
                          <a:endParaRPr lang="en-US"/>
                        </a:p>
                      </a:txBody>
                      <a:tcPr>
                        <a:blipFill>
                          <a:blip r:embed="rId2"/>
                          <a:stretch>
                            <a:fillRect l="-215130" t="-176087" r="-946" b="-1087"/>
                          </a:stretch>
                        </a:blipFill>
                      </a:tcPr>
                    </a:tc>
                    <a:extLst>
                      <a:ext uri="{0D108BD9-81ED-4DB2-BD59-A6C34878D82A}">
                        <a16:rowId xmlns:a16="http://schemas.microsoft.com/office/drawing/2014/main" val="17704214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AD86A463-6DA6-4290-97A3-91B9922C7EC8}"/>
                  </a:ext>
                </a:extLst>
              </p:cNvPr>
              <p:cNvGraphicFramePr>
                <a:graphicFrameLocks noGrp="1"/>
              </p:cNvGraphicFramePr>
              <p:nvPr/>
            </p:nvGraphicFramePr>
            <p:xfrm>
              <a:off x="8995773" y="3426601"/>
              <a:ext cx="2574274" cy="1163828"/>
            </p:xfrm>
            <a:graphic>
              <a:graphicData uri="http://schemas.openxmlformats.org/drawingml/2006/table">
                <a:tbl>
                  <a:tblPr firstRow="1" bandRow="1">
                    <a:tableStyleId>{5C22544A-7EE6-4342-B048-85BDC9FD1C3A}</a:tableStyleId>
                  </a:tblPr>
                  <a:tblGrid>
                    <a:gridCol w="2574274">
                      <a:extLst>
                        <a:ext uri="{9D8B030D-6E8A-4147-A177-3AD203B41FA5}">
                          <a16:colId xmlns:a16="http://schemas.microsoft.com/office/drawing/2014/main" val="1037447285"/>
                        </a:ext>
                      </a:extLst>
                    </a:gridCol>
                  </a:tblGrid>
                  <a:tr h="303284">
                    <a:tc>
                      <a:txBody>
                        <a:bodyPr/>
                        <a:lstStyle/>
                        <a:p>
                          <a:endParaRPr lang="en-US" dirty="0"/>
                        </a:p>
                      </a:txBody>
                      <a:tcPr/>
                    </a:tc>
                    <a:extLst>
                      <a:ext uri="{0D108BD9-81ED-4DB2-BD59-A6C34878D82A}">
                        <a16:rowId xmlns:a16="http://schemas.microsoft.com/office/drawing/2014/main" val="1818680609"/>
                      </a:ext>
                    </a:extLst>
                  </a:tr>
                  <a:tr h="697350">
                    <a:tc>
                      <a:txBody>
                        <a:bodyPr/>
                        <a:lstStyle/>
                        <a:p>
                          <a:pPr algn="ctr"/>
                          <a:r>
                            <a:rPr lang="en-US" sz="1400" b="1" dirty="0"/>
                            <a:t>F1 Score </a:t>
                          </a:r>
                        </a:p>
                        <a:p>
                          <a:pPr algn="ctr"/>
                          <a:endParaRPr lang="en-US" sz="12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2∗ </m:t>
                                  </m:r>
                                  <m:r>
                                    <a:rPr lang="en-US" sz="1400" b="0" i="1" smtClean="0">
                                      <a:latin typeface="Cambria Math" panose="02040503050406030204" pitchFamily="18" charset="0"/>
                                    </a:rPr>
                                    <m:t>𝑃𝑟𝑒𝑐𝑖𝑠𝑖𝑜𝑛</m:t>
                                  </m:r>
                                  <m:r>
                                    <a:rPr lang="en-US" sz="1400" b="0" i="1" smtClean="0">
                                      <a:latin typeface="Cambria Math" panose="02040503050406030204" pitchFamily="18" charset="0"/>
                                    </a:rPr>
                                    <m:t>∗</m:t>
                                  </m:r>
                                  <m:r>
                                    <a:rPr lang="en-US" sz="1400" b="0" i="1" smtClean="0">
                                      <a:latin typeface="Cambria Math" panose="02040503050406030204" pitchFamily="18" charset="0"/>
                                    </a:rPr>
                                    <m:t>𝑅𝑒𝑐𝑎𝑙𝑙</m:t>
                                  </m:r>
                                </m:num>
                                <m:den>
                                  <m:r>
                                    <a:rPr lang="en-US" sz="1400" b="0" i="1" smtClean="0">
                                      <a:latin typeface="Cambria Math" panose="02040503050406030204" pitchFamily="18" charset="0"/>
                                    </a:rPr>
                                    <m:t>𝑃𝑟𝑒𝑐𝑖𝑠𝑖𝑜𝑛</m:t>
                                  </m:r>
                                  <m:r>
                                    <a:rPr lang="en-US" sz="1400" b="0" i="1" smtClean="0">
                                      <a:latin typeface="Cambria Math" panose="02040503050406030204" pitchFamily="18" charset="0"/>
                                    </a:rPr>
                                    <m:t>+</m:t>
                                  </m:r>
                                  <m:r>
                                    <a:rPr lang="en-US" sz="1400" b="0" i="1" smtClean="0">
                                      <a:latin typeface="Cambria Math" panose="02040503050406030204" pitchFamily="18" charset="0"/>
                                    </a:rPr>
                                    <m:t>𝑅𝑒𝑐𝑎𝑙𝑙</m:t>
                                  </m:r>
                                </m:den>
                              </m:f>
                            </m:oMath>
                          </a14:m>
                          <a:r>
                            <a:rPr lang="en-US" sz="1400" dirty="0"/>
                            <a:t> = Undefined</a:t>
                          </a:r>
                          <a:endParaRPr lang="en-US" dirty="0"/>
                        </a:p>
                      </a:txBody>
                      <a:tcPr anchor="ctr"/>
                    </a:tc>
                    <a:extLst>
                      <a:ext uri="{0D108BD9-81ED-4DB2-BD59-A6C34878D82A}">
                        <a16:rowId xmlns:a16="http://schemas.microsoft.com/office/drawing/2014/main" val="1886402340"/>
                      </a:ext>
                    </a:extLst>
                  </a:tr>
                </a:tbl>
              </a:graphicData>
            </a:graphic>
          </p:graphicFrame>
        </mc:Choice>
        <mc:Fallback xmlns="">
          <p:graphicFrame>
            <p:nvGraphicFramePr>
              <p:cNvPr id="6" name="Table 5">
                <a:extLst>
                  <a:ext uri="{FF2B5EF4-FFF2-40B4-BE49-F238E27FC236}">
                    <a16:creationId xmlns:a16="http://schemas.microsoft.com/office/drawing/2014/main" id="{AD86A463-6DA6-4290-97A3-91B9922C7EC8}"/>
                  </a:ext>
                </a:extLst>
              </p:cNvPr>
              <p:cNvGraphicFramePr>
                <a:graphicFrameLocks noGrp="1"/>
              </p:cNvGraphicFramePr>
              <p:nvPr>
                <p:extLst>
                  <p:ext uri="{D42A27DB-BD31-4B8C-83A1-F6EECF244321}">
                    <p14:modId xmlns:p14="http://schemas.microsoft.com/office/powerpoint/2010/main" val="114740164"/>
                  </p:ext>
                </p:extLst>
              </p:nvPr>
            </p:nvGraphicFramePr>
            <p:xfrm>
              <a:off x="8995773" y="3426601"/>
              <a:ext cx="2574274" cy="1163828"/>
            </p:xfrm>
            <a:graphic>
              <a:graphicData uri="http://schemas.openxmlformats.org/drawingml/2006/table">
                <a:tbl>
                  <a:tblPr firstRow="1" bandRow="1">
                    <a:tableStyleId>{5C22544A-7EE6-4342-B048-85BDC9FD1C3A}</a:tableStyleId>
                  </a:tblPr>
                  <a:tblGrid>
                    <a:gridCol w="2574274">
                      <a:extLst>
                        <a:ext uri="{9D8B030D-6E8A-4147-A177-3AD203B41FA5}">
                          <a16:colId xmlns:a16="http://schemas.microsoft.com/office/drawing/2014/main" val="1037447285"/>
                        </a:ext>
                      </a:extLst>
                    </a:gridCol>
                  </a:tblGrid>
                  <a:tr h="365760">
                    <a:tc>
                      <a:txBody>
                        <a:bodyPr/>
                        <a:lstStyle/>
                        <a:p>
                          <a:endParaRPr lang="en-US"/>
                        </a:p>
                      </a:txBody>
                      <a:tcPr/>
                    </a:tc>
                    <a:extLst>
                      <a:ext uri="{0D108BD9-81ED-4DB2-BD59-A6C34878D82A}">
                        <a16:rowId xmlns:a16="http://schemas.microsoft.com/office/drawing/2014/main" val="1818680609"/>
                      </a:ext>
                    </a:extLst>
                  </a:tr>
                  <a:tr h="798068">
                    <a:tc>
                      <a:txBody>
                        <a:bodyPr/>
                        <a:lstStyle/>
                        <a:p>
                          <a:endParaRPr lang="en-US"/>
                        </a:p>
                      </a:txBody>
                      <a:tcPr anchor="ctr">
                        <a:blipFill>
                          <a:blip r:embed="rId3"/>
                          <a:stretch>
                            <a:fillRect l="-236" t="-46212" r="-1182" b="-1515"/>
                          </a:stretch>
                        </a:blipFill>
                      </a:tcPr>
                    </a:tc>
                    <a:extLst>
                      <a:ext uri="{0D108BD9-81ED-4DB2-BD59-A6C34878D82A}">
                        <a16:rowId xmlns:a16="http://schemas.microsoft.com/office/drawing/2014/main" val="1886402340"/>
                      </a:ext>
                    </a:extLst>
                  </a:tr>
                </a:tbl>
              </a:graphicData>
            </a:graphic>
          </p:graphicFrame>
        </mc:Fallback>
      </mc:AlternateContent>
    </p:spTree>
    <p:extLst>
      <p:ext uri="{BB962C8B-B14F-4D97-AF65-F5344CB8AC3E}">
        <p14:creationId xmlns:p14="http://schemas.microsoft.com/office/powerpoint/2010/main" val="3904611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Solving for a Fit</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Now that we have a loss function (the sum of squared residuals), how do we find the </a:t>
            </a:r>
            <a:r>
              <a:rPr lang="en-US" b="1" dirty="0"/>
              <a:t>m</a:t>
            </a:r>
            <a:r>
              <a:rPr lang="en-US" dirty="0"/>
              <a:t> and </a:t>
            </a:r>
            <a:r>
              <a:rPr lang="en-US" b="1" dirty="0"/>
              <a:t>b </a:t>
            </a:r>
            <a:r>
              <a:rPr lang="en-US" dirty="0"/>
              <a:t>values to minimize it?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a:t>
            </a:r>
            <a:r>
              <a:rPr lang="en-US" b="1" dirty="0">
                <a:solidFill>
                  <a:srgbClr val="FF0000"/>
                </a:solidFill>
              </a:rPr>
              <a:t>hill climbing</a:t>
            </a:r>
            <a:r>
              <a:rPr lang="en-US" dirty="0"/>
              <a:t>.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dirty="0"/>
              <a:t>ROC and AUC</a:t>
            </a:r>
          </a:p>
        </p:txBody>
      </p:sp>
      <p:sp>
        <p:nvSpPr>
          <p:cNvPr id="3" name="Content Placeholder 2">
            <a:extLst>
              <a:ext uri="{FF2B5EF4-FFF2-40B4-BE49-F238E27FC236}">
                <a16:creationId xmlns:a16="http://schemas.microsoft.com/office/drawing/2014/main" id="{BFE058B6-9C54-4130-940E-E211EB0DEECA}"/>
              </a:ext>
            </a:extLst>
          </p:cNvPr>
          <p:cNvSpPr>
            <a:spLocks noGrp="1"/>
          </p:cNvSpPr>
          <p:nvPr>
            <p:ph sz="quarter" idx="10"/>
          </p:nvPr>
        </p:nvSpPr>
        <p:spPr>
          <a:xfrm>
            <a:off x="539496" y="1435608"/>
            <a:ext cx="6223629" cy="5422392"/>
          </a:xfrm>
        </p:spPr>
        <p:txBody>
          <a:bodyPr>
            <a:normAutofit/>
          </a:bodyPr>
          <a:lstStyle/>
          <a:p>
            <a:r>
              <a:rPr lang="en-US" dirty="0"/>
              <a:t>When we are evaluating different machine learning configurations, we may end up with dozens, hundreds, or thousands of confusion matrices. </a:t>
            </a:r>
          </a:p>
          <a:p>
            <a:r>
              <a:rPr lang="en-US" dirty="0"/>
              <a:t>These can be tedious to review, so we can summarize all of them with a </a:t>
            </a:r>
            <a:r>
              <a:rPr lang="en-US" b="1" dirty="0">
                <a:solidFill>
                  <a:srgbClr val="FF0000"/>
                </a:solidFill>
              </a:rPr>
              <a:t>receiver operator characteristic (ROC) </a:t>
            </a:r>
            <a:r>
              <a:rPr lang="en-US" dirty="0"/>
              <a:t>curve as shown to the right. </a:t>
            </a:r>
          </a:p>
          <a:p>
            <a:r>
              <a:rPr lang="en-US" dirty="0"/>
              <a:t>This allows us to see each testing instance (each represented by a black dot) and find an agreeable balance between true positives and false positives. </a:t>
            </a:r>
          </a:p>
          <a:p>
            <a:r>
              <a:rPr lang="en-US" dirty="0"/>
              <a:t> </a:t>
            </a:r>
          </a:p>
        </p:txBody>
      </p:sp>
      <p:sp>
        <p:nvSpPr>
          <p:cNvPr id="4" name="Rectangle 3">
            <a:extLst>
              <a:ext uri="{FF2B5EF4-FFF2-40B4-BE49-F238E27FC236}">
                <a16:creationId xmlns:a16="http://schemas.microsoft.com/office/drawing/2014/main" id="{56073B3C-3544-4EAD-9A30-E566C214EE5C}"/>
              </a:ext>
            </a:extLst>
          </p:cNvPr>
          <p:cNvSpPr/>
          <p:nvPr/>
        </p:nvSpPr>
        <p:spPr>
          <a:xfrm>
            <a:off x="7682089" y="1636889"/>
            <a:ext cx="3889022" cy="38890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59AEABD7-5C45-4076-BBDF-3C8F21315D19}"/>
              </a:ext>
            </a:extLst>
          </p:cNvPr>
          <p:cNvSpPr/>
          <p:nvPr/>
        </p:nvSpPr>
        <p:spPr>
          <a:xfrm>
            <a:off x="7713406" y="1961536"/>
            <a:ext cx="3841955" cy="3546987"/>
          </a:xfrm>
          <a:custGeom>
            <a:avLst/>
            <a:gdLst>
              <a:gd name="connsiteX0" fmla="*/ 0 w 3841955"/>
              <a:gd name="connsiteY0" fmla="*/ 3532238 h 3546987"/>
              <a:gd name="connsiteX1" fmla="*/ 0 w 3841955"/>
              <a:gd name="connsiteY1" fmla="*/ 2455606 h 3546987"/>
              <a:gd name="connsiteX2" fmla="*/ 0 w 3841955"/>
              <a:gd name="connsiteY2" fmla="*/ 1541206 h 3546987"/>
              <a:gd name="connsiteX3" fmla="*/ 0 w 3841955"/>
              <a:gd name="connsiteY3" fmla="*/ 1187245 h 3546987"/>
              <a:gd name="connsiteX4" fmla="*/ 737420 w 3841955"/>
              <a:gd name="connsiteY4" fmla="*/ 1187245 h 3546987"/>
              <a:gd name="connsiteX5" fmla="*/ 1297859 w 3841955"/>
              <a:gd name="connsiteY5" fmla="*/ 626806 h 3546987"/>
              <a:gd name="connsiteX6" fmla="*/ 2064775 w 3841955"/>
              <a:gd name="connsiteY6" fmla="*/ 626806 h 3546987"/>
              <a:gd name="connsiteX7" fmla="*/ 2691581 w 3841955"/>
              <a:gd name="connsiteY7" fmla="*/ 0 h 3546987"/>
              <a:gd name="connsiteX8" fmla="*/ 3841955 w 3841955"/>
              <a:gd name="connsiteY8" fmla="*/ 0 h 3546987"/>
              <a:gd name="connsiteX9" fmla="*/ 3841955 w 3841955"/>
              <a:gd name="connsiteY9" fmla="*/ 3546987 h 3546987"/>
              <a:gd name="connsiteX10" fmla="*/ 0 w 3841955"/>
              <a:gd name="connsiteY10" fmla="*/ 3532238 h 354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1955" h="3546987">
                <a:moveTo>
                  <a:pt x="0" y="3532238"/>
                </a:moveTo>
                <a:lnTo>
                  <a:pt x="0" y="2455606"/>
                </a:lnTo>
                <a:lnTo>
                  <a:pt x="0" y="1541206"/>
                </a:lnTo>
                <a:lnTo>
                  <a:pt x="0" y="1187245"/>
                </a:lnTo>
                <a:lnTo>
                  <a:pt x="737420" y="1187245"/>
                </a:lnTo>
                <a:lnTo>
                  <a:pt x="1297859" y="626806"/>
                </a:lnTo>
                <a:lnTo>
                  <a:pt x="2064775" y="626806"/>
                </a:lnTo>
                <a:lnTo>
                  <a:pt x="2691581" y="0"/>
                </a:lnTo>
                <a:lnTo>
                  <a:pt x="3841955" y="0"/>
                </a:lnTo>
                <a:lnTo>
                  <a:pt x="3841955" y="3546987"/>
                </a:lnTo>
                <a:lnTo>
                  <a:pt x="0" y="3532238"/>
                </a:lnTo>
                <a:close/>
              </a:path>
            </a:pathLst>
          </a:custGeom>
          <a:solidFill>
            <a:srgbClr val="FF9999">
              <a:alpha val="50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3E22E55-D6C6-4D4B-A869-A5998211EA0B}"/>
              </a:ext>
            </a:extLst>
          </p:cNvPr>
          <p:cNvSpPr/>
          <p:nvPr/>
        </p:nvSpPr>
        <p:spPr>
          <a:xfrm>
            <a:off x="7621979"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91E284-3EFB-441D-958B-6E2BFFF068E4}"/>
              </a:ext>
            </a:extLst>
          </p:cNvPr>
          <p:cNvSpPr/>
          <p:nvPr/>
        </p:nvSpPr>
        <p:spPr>
          <a:xfrm>
            <a:off x="8340436"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F12E89-4218-47E0-AC87-BF3CC7A96E2F}"/>
              </a:ext>
            </a:extLst>
          </p:cNvPr>
          <p:cNvSpPr/>
          <p:nvPr/>
        </p:nvSpPr>
        <p:spPr>
          <a:xfrm>
            <a:off x="8905266" y="250135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C94C83B-97D9-4789-963E-7A597199A283}"/>
              </a:ext>
            </a:extLst>
          </p:cNvPr>
          <p:cNvSpPr/>
          <p:nvPr/>
        </p:nvSpPr>
        <p:spPr>
          <a:xfrm>
            <a:off x="9719516" y="2467504"/>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58AE6F8-BF06-4C3B-9366-373C40D742CC}"/>
              </a:ext>
            </a:extLst>
          </p:cNvPr>
          <p:cNvSpPr/>
          <p:nvPr/>
        </p:nvSpPr>
        <p:spPr>
          <a:xfrm>
            <a:off x="1032882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7B67A13-807E-447E-8B8F-8EF78D66EA47}"/>
              </a:ext>
            </a:extLst>
          </p:cNvPr>
          <p:cNvSpPr/>
          <p:nvPr/>
        </p:nvSpPr>
        <p:spPr>
          <a:xfrm>
            <a:off x="1145283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7361672-A4E8-4408-9BFB-40C856B1C7D9}"/>
              </a:ext>
            </a:extLst>
          </p:cNvPr>
          <p:cNvSpPr txBox="1"/>
          <p:nvPr/>
        </p:nvSpPr>
        <p:spPr>
          <a:xfrm rot="16200000">
            <a:off x="6299525" y="2927281"/>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True Positive Rate (Sensitivity) </a:t>
            </a:r>
          </a:p>
        </p:txBody>
      </p:sp>
      <p:sp>
        <p:nvSpPr>
          <p:cNvPr id="25" name="TextBox 24">
            <a:extLst>
              <a:ext uri="{FF2B5EF4-FFF2-40B4-BE49-F238E27FC236}">
                <a16:creationId xmlns:a16="http://schemas.microsoft.com/office/drawing/2014/main" id="{9C154C0F-F001-45F2-BD09-AACB53F07842}"/>
              </a:ext>
            </a:extLst>
          </p:cNvPr>
          <p:cNvSpPr txBox="1"/>
          <p:nvPr/>
        </p:nvSpPr>
        <p:spPr>
          <a:xfrm>
            <a:off x="8151296" y="5591142"/>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False Positive Rate (1 - Specificity) </a:t>
            </a:r>
          </a:p>
        </p:txBody>
      </p:sp>
      <p:sp>
        <p:nvSpPr>
          <p:cNvPr id="28" name="Oval 27">
            <a:extLst>
              <a:ext uri="{FF2B5EF4-FFF2-40B4-BE49-F238E27FC236}">
                <a16:creationId xmlns:a16="http://schemas.microsoft.com/office/drawing/2014/main" id="{A83DE8EE-33C9-49A0-940A-E8FA3F20490F}"/>
              </a:ext>
            </a:extLst>
          </p:cNvPr>
          <p:cNvSpPr/>
          <p:nvPr/>
        </p:nvSpPr>
        <p:spPr>
          <a:xfrm>
            <a:off x="7616431" y="383837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806F438-6BC8-4751-961B-2D8DCDC425C9}"/>
              </a:ext>
            </a:extLst>
          </p:cNvPr>
          <p:cNvSpPr/>
          <p:nvPr/>
        </p:nvSpPr>
        <p:spPr>
          <a:xfrm>
            <a:off x="7639397" y="535568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D5B12B1-F47C-4970-884D-700840FCBC19}"/>
              </a:ext>
            </a:extLst>
          </p:cNvPr>
          <p:cNvSpPr/>
          <p:nvPr/>
        </p:nvSpPr>
        <p:spPr>
          <a:xfrm>
            <a:off x="7610441" y="452424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818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dirty="0"/>
              <a:t>ROC and AUC</a:t>
            </a:r>
          </a:p>
        </p:txBody>
      </p:sp>
      <p:sp>
        <p:nvSpPr>
          <p:cNvPr id="3" name="Content Placeholder 2">
            <a:extLst>
              <a:ext uri="{FF2B5EF4-FFF2-40B4-BE49-F238E27FC236}">
                <a16:creationId xmlns:a16="http://schemas.microsoft.com/office/drawing/2014/main" id="{BFE058B6-9C54-4130-940E-E211EB0DEECA}"/>
              </a:ext>
            </a:extLst>
          </p:cNvPr>
          <p:cNvSpPr>
            <a:spLocks noGrp="1"/>
          </p:cNvSpPr>
          <p:nvPr>
            <p:ph sz="quarter" idx="10"/>
          </p:nvPr>
        </p:nvSpPr>
        <p:spPr>
          <a:xfrm>
            <a:off x="539496" y="1435608"/>
            <a:ext cx="6060843" cy="4677809"/>
          </a:xfrm>
        </p:spPr>
        <p:txBody>
          <a:bodyPr>
            <a:normAutofit/>
          </a:bodyPr>
          <a:lstStyle/>
          <a:p>
            <a:r>
              <a:rPr lang="en-US" dirty="0"/>
              <a:t>We can also compare different machine learning models by creating separate ROC curves for each. </a:t>
            </a:r>
          </a:p>
          <a:p>
            <a:r>
              <a:rPr lang="en-US" dirty="0"/>
              <a:t>For example, if our red curve represents a logistic regression and the blue curve represents a decision tree, we can see the performance of them side-by-side.</a:t>
            </a:r>
          </a:p>
          <a:p>
            <a:r>
              <a:rPr lang="en-US" dirty="0"/>
              <a:t>The </a:t>
            </a:r>
            <a:r>
              <a:rPr lang="en-US" b="1" dirty="0">
                <a:solidFill>
                  <a:srgbClr val="FF0000"/>
                </a:solidFill>
              </a:rPr>
              <a:t>area under the curve (AUC) </a:t>
            </a:r>
            <a:r>
              <a:rPr lang="en-US" dirty="0"/>
              <a:t>is a good metric for choosing which model to use. Since the red curve (logistic regression) has a greater area, this suggests it is a superior model.</a:t>
            </a:r>
          </a:p>
          <a:p>
            <a:endParaRPr lang="en-US" dirty="0"/>
          </a:p>
        </p:txBody>
      </p:sp>
      <p:sp>
        <p:nvSpPr>
          <p:cNvPr id="4" name="Rectangle 3">
            <a:extLst>
              <a:ext uri="{FF2B5EF4-FFF2-40B4-BE49-F238E27FC236}">
                <a16:creationId xmlns:a16="http://schemas.microsoft.com/office/drawing/2014/main" id="{56073B3C-3544-4EAD-9A30-E566C214EE5C}"/>
              </a:ext>
            </a:extLst>
          </p:cNvPr>
          <p:cNvSpPr/>
          <p:nvPr/>
        </p:nvSpPr>
        <p:spPr>
          <a:xfrm>
            <a:off x="7682089" y="1636889"/>
            <a:ext cx="3889022" cy="38890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59AEABD7-5C45-4076-BBDF-3C8F21315D19}"/>
              </a:ext>
            </a:extLst>
          </p:cNvPr>
          <p:cNvSpPr/>
          <p:nvPr/>
        </p:nvSpPr>
        <p:spPr>
          <a:xfrm>
            <a:off x="7713406" y="1961536"/>
            <a:ext cx="3841955" cy="3546987"/>
          </a:xfrm>
          <a:custGeom>
            <a:avLst/>
            <a:gdLst>
              <a:gd name="connsiteX0" fmla="*/ 0 w 3841955"/>
              <a:gd name="connsiteY0" fmla="*/ 3532238 h 3546987"/>
              <a:gd name="connsiteX1" fmla="*/ 0 w 3841955"/>
              <a:gd name="connsiteY1" fmla="*/ 2455606 h 3546987"/>
              <a:gd name="connsiteX2" fmla="*/ 0 w 3841955"/>
              <a:gd name="connsiteY2" fmla="*/ 1541206 h 3546987"/>
              <a:gd name="connsiteX3" fmla="*/ 0 w 3841955"/>
              <a:gd name="connsiteY3" fmla="*/ 1187245 h 3546987"/>
              <a:gd name="connsiteX4" fmla="*/ 737420 w 3841955"/>
              <a:gd name="connsiteY4" fmla="*/ 1187245 h 3546987"/>
              <a:gd name="connsiteX5" fmla="*/ 1297859 w 3841955"/>
              <a:gd name="connsiteY5" fmla="*/ 626806 h 3546987"/>
              <a:gd name="connsiteX6" fmla="*/ 2064775 w 3841955"/>
              <a:gd name="connsiteY6" fmla="*/ 626806 h 3546987"/>
              <a:gd name="connsiteX7" fmla="*/ 2691581 w 3841955"/>
              <a:gd name="connsiteY7" fmla="*/ 0 h 3546987"/>
              <a:gd name="connsiteX8" fmla="*/ 3841955 w 3841955"/>
              <a:gd name="connsiteY8" fmla="*/ 0 h 3546987"/>
              <a:gd name="connsiteX9" fmla="*/ 3841955 w 3841955"/>
              <a:gd name="connsiteY9" fmla="*/ 3546987 h 3546987"/>
              <a:gd name="connsiteX10" fmla="*/ 0 w 3841955"/>
              <a:gd name="connsiteY10" fmla="*/ 3532238 h 354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1955" h="3546987">
                <a:moveTo>
                  <a:pt x="0" y="3532238"/>
                </a:moveTo>
                <a:lnTo>
                  <a:pt x="0" y="2455606"/>
                </a:lnTo>
                <a:lnTo>
                  <a:pt x="0" y="1541206"/>
                </a:lnTo>
                <a:lnTo>
                  <a:pt x="0" y="1187245"/>
                </a:lnTo>
                <a:lnTo>
                  <a:pt x="737420" y="1187245"/>
                </a:lnTo>
                <a:lnTo>
                  <a:pt x="1297859" y="626806"/>
                </a:lnTo>
                <a:lnTo>
                  <a:pt x="2064775" y="626806"/>
                </a:lnTo>
                <a:lnTo>
                  <a:pt x="2691581" y="0"/>
                </a:lnTo>
                <a:lnTo>
                  <a:pt x="3841955" y="0"/>
                </a:lnTo>
                <a:lnTo>
                  <a:pt x="3841955" y="3546987"/>
                </a:lnTo>
                <a:lnTo>
                  <a:pt x="0" y="3532238"/>
                </a:lnTo>
                <a:close/>
              </a:path>
            </a:pathLst>
          </a:custGeom>
          <a:solidFill>
            <a:srgbClr val="FF9999">
              <a:alpha val="50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C0281E63-8AA2-4F11-A2FA-9C525ED92A1D}"/>
              </a:ext>
            </a:extLst>
          </p:cNvPr>
          <p:cNvSpPr/>
          <p:nvPr/>
        </p:nvSpPr>
        <p:spPr>
          <a:xfrm>
            <a:off x="7724502" y="2638699"/>
            <a:ext cx="3823063" cy="2873828"/>
          </a:xfrm>
          <a:custGeom>
            <a:avLst/>
            <a:gdLst>
              <a:gd name="connsiteX0" fmla="*/ 0 w 3823063"/>
              <a:gd name="connsiteY0" fmla="*/ 2838993 h 2873828"/>
              <a:gd name="connsiteX1" fmla="*/ 0 w 3823063"/>
              <a:gd name="connsiteY1" fmla="*/ 1297576 h 2873828"/>
              <a:gd name="connsiteX2" fmla="*/ 1358538 w 3823063"/>
              <a:gd name="connsiteY2" fmla="*/ 1297576 h 2873828"/>
              <a:gd name="connsiteX3" fmla="*/ 2020389 w 3823063"/>
              <a:gd name="connsiteY3" fmla="*/ 635725 h 2873828"/>
              <a:gd name="connsiteX4" fmla="*/ 2717075 w 3823063"/>
              <a:gd name="connsiteY4" fmla="*/ 635725 h 2873828"/>
              <a:gd name="connsiteX5" fmla="*/ 3352800 w 3823063"/>
              <a:gd name="connsiteY5" fmla="*/ 0 h 2873828"/>
              <a:gd name="connsiteX6" fmla="*/ 3823063 w 3823063"/>
              <a:gd name="connsiteY6" fmla="*/ 0 h 2873828"/>
              <a:gd name="connsiteX7" fmla="*/ 3823063 w 3823063"/>
              <a:gd name="connsiteY7" fmla="*/ 2873828 h 2873828"/>
              <a:gd name="connsiteX8" fmla="*/ 0 w 3823063"/>
              <a:gd name="connsiteY8" fmla="*/ 2838993 h 287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3063" h="2873828">
                <a:moveTo>
                  <a:pt x="0" y="2838993"/>
                </a:moveTo>
                <a:lnTo>
                  <a:pt x="0" y="1297576"/>
                </a:lnTo>
                <a:lnTo>
                  <a:pt x="1358538" y="1297576"/>
                </a:lnTo>
                <a:lnTo>
                  <a:pt x="2020389" y="635725"/>
                </a:lnTo>
                <a:lnTo>
                  <a:pt x="2717075" y="635725"/>
                </a:lnTo>
                <a:lnTo>
                  <a:pt x="3352800" y="0"/>
                </a:lnTo>
                <a:lnTo>
                  <a:pt x="3823063" y="0"/>
                </a:lnTo>
                <a:lnTo>
                  <a:pt x="3823063" y="2873828"/>
                </a:lnTo>
                <a:lnTo>
                  <a:pt x="0" y="2838993"/>
                </a:lnTo>
                <a:close/>
              </a:path>
            </a:pathLst>
          </a:custGeom>
          <a:solidFill>
            <a:schemeClr val="accent1">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3E22E55-D6C6-4D4B-A869-A5998211EA0B}"/>
              </a:ext>
            </a:extLst>
          </p:cNvPr>
          <p:cNvSpPr/>
          <p:nvPr/>
        </p:nvSpPr>
        <p:spPr>
          <a:xfrm>
            <a:off x="7621979"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91E284-3EFB-441D-958B-6E2BFFF068E4}"/>
              </a:ext>
            </a:extLst>
          </p:cNvPr>
          <p:cNvSpPr/>
          <p:nvPr/>
        </p:nvSpPr>
        <p:spPr>
          <a:xfrm>
            <a:off x="8340436"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6F4814-9B3D-4B30-8D62-D63AB58AD2E6}"/>
              </a:ext>
            </a:extLst>
          </p:cNvPr>
          <p:cNvSpPr/>
          <p:nvPr/>
        </p:nvSpPr>
        <p:spPr>
          <a:xfrm>
            <a:off x="7616431" y="383837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F7D28EB-FFA3-496C-A832-C9251095008F}"/>
              </a:ext>
            </a:extLst>
          </p:cNvPr>
          <p:cNvSpPr/>
          <p:nvPr/>
        </p:nvSpPr>
        <p:spPr>
          <a:xfrm>
            <a:off x="7639397" y="535568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AD3B7A9-363B-4DDB-919F-E9D154D00894}"/>
              </a:ext>
            </a:extLst>
          </p:cNvPr>
          <p:cNvSpPr/>
          <p:nvPr/>
        </p:nvSpPr>
        <p:spPr>
          <a:xfrm>
            <a:off x="7610441" y="452424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34BA9E-BD7F-4CCB-BD08-4119E3605DBF}"/>
              </a:ext>
            </a:extLst>
          </p:cNvPr>
          <p:cNvSpPr/>
          <p:nvPr/>
        </p:nvSpPr>
        <p:spPr>
          <a:xfrm>
            <a:off x="9037592" y="381885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F12E89-4218-47E0-AC87-BF3CC7A96E2F}"/>
              </a:ext>
            </a:extLst>
          </p:cNvPr>
          <p:cNvSpPr/>
          <p:nvPr/>
        </p:nvSpPr>
        <p:spPr>
          <a:xfrm>
            <a:off x="8905266" y="250135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72790E6-3CC5-4ED8-9087-0E373A46E58D}"/>
              </a:ext>
            </a:extLst>
          </p:cNvPr>
          <p:cNvSpPr/>
          <p:nvPr/>
        </p:nvSpPr>
        <p:spPr>
          <a:xfrm>
            <a:off x="8340732" y="3823618"/>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C94C83B-97D9-4789-963E-7A597199A283}"/>
              </a:ext>
            </a:extLst>
          </p:cNvPr>
          <p:cNvSpPr/>
          <p:nvPr/>
        </p:nvSpPr>
        <p:spPr>
          <a:xfrm>
            <a:off x="9719516" y="2467504"/>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7527EAA-DF14-4077-8E38-46F72831D1E5}"/>
              </a:ext>
            </a:extLst>
          </p:cNvPr>
          <p:cNvSpPr/>
          <p:nvPr/>
        </p:nvSpPr>
        <p:spPr>
          <a:xfrm>
            <a:off x="9672089" y="3178518"/>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29EDAD3-4FD3-4088-B49B-5D176E15D560}"/>
              </a:ext>
            </a:extLst>
          </p:cNvPr>
          <p:cNvSpPr/>
          <p:nvPr/>
        </p:nvSpPr>
        <p:spPr>
          <a:xfrm>
            <a:off x="10360537" y="316784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58AE6F8-BF06-4C3B-9366-373C40D742CC}"/>
              </a:ext>
            </a:extLst>
          </p:cNvPr>
          <p:cNvSpPr/>
          <p:nvPr/>
        </p:nvSpPr>
        <p:spPr>
          <a:xfrm>
            <a:off x="1032882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B314615-9028-4112-9140-365F8FB40B97}"/>
              </a:ext>
            </a:extLst>
          </p:cNvPr>
          <p:cNvSpPr/>
          <p:nvPr/>
        </p:nvSpPr>
        <p:spPr>
          <a:xfrm>
            <a:off x="10970355" y="254891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7B67A13-807E-447E-8B8F-8EF78D66EA47}"/>
              </a:ext>
            </a:extLst>
          </p:cNvPr>
          <p:cNvSpPr/>
          <p:nvPr/>
        </p:nvSpPr>
        <p:spPr>
          <a:xfrm>
            <a:off x="1145283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80F9A5-C769-404F-AE08-0E3609EAF7E5}"/>
              </a:ext>
            </a:extLst>
          </p:cNvPr>
          <p:cNvSpPr/>
          <p:nvPr/>
        </p:nvSpPr>
        <p:spPr>
          <a:xfrm>
            <a:off x="11463794" y="254891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7361672-A4E8-4408-9BFB-40C856B1C7D9}"/>
              </a:ext>
            </a:extLst>
          </p:cNvPr>
          <p:cNvSpPr txBox="1"/>
          <p:nvPr/>
        </p:nvSpPr>
        <p:spPr>
          <a:xfrm rot="16200000">
            <a:off x="6299525" y="2927281"/>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True Positive Rate (Sensitivity) </a:t>
            </a:r>
          </a:p>
        </p:txBody>
      </p:sp>
      <p:sp>
        <p:nvSpPr>
          <p:cNvPr id="25" name="TextBox 24">
            <a:extLst>
              <a:ext uri="{FF2B5EF4-FFF2-40B4-BE49-F238E27FC236}">
                <a16:creationId xmlns:a16="http://schemas.microsoft.com/office/drawing/2014/main" id="{9C154C0F-F001-45F2-BD09-AACB53F07842}"/>
              </a:ext>
            </a:extLst>
          </p:cNvPr>
          <p:cNvSpPr txBox="1"/>
          <p:nvPr/>
        </p:nvSpPr>
        <p:spPr>
          <a:xfrm>
            <a:off x="8151296" y="5591142"/>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False Positive Rate (1 - Specificity) </a:t>
            </a:r>
          </a:p>
        </p:txBody>
      </p:sp>
    </p:spTree>
    <p:extLst>
      <p:ext uri="{BB962C8B-B14F-4D97-AF65-F5344CB8AC3E}">
        <p14:creationId xmlns:p14="http://schemas.microsoft.com/office/powerpoint/2010/main" val="202079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 B: </a:t>
            </a:r>
            <a:br>
              <a:rPr lang="en-US" sz="4800" dirty="0">
                <a:solidFill>
                  <a:schemeClr val="bg1"/>
                </a:solidFill>
              </a:rPr>
            </a:br>
            <a:r>
              <a:rPr lang="en-US" sz="4800" dirty="0">
                <a:solidFill>
                  <a:schemeClr val="bg1"/>
                </a:solidFill>
              </a:rPr>
              <a:t>Regression Validation</a:t>
            </a:r>
          </a:p>
        </p:txBody>
      </p:sp>
    </p:spTree>
    <p:extLst>
      <p:ext uri="{BB962C8B-B14F-4D97-AF65-F5344CB8AC3E}">
        <p14:creationId xmlns:p14="http://schemas.microsoft.com/office/powerpoint/2010/main" val="111467551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ED0C4-2D01-46B2-8BD4-0EFCC1146600}"/>
              </a:ext>
            </a:extLst>
          </p:cNvPr>
          <p:cNvSpPr>
            <a:spLocks noGrp="1"/>
          </p:cNvSpPr>
          <p:nvPr>
            <p:ph type="title"/>
          </p:nvPr>
        </p:nvSpPr>
        <p:spPr>
          <a:xfrm>
            <a:off x="521207" y="448056"/>
            <a:ext cx="10063666" cy="640080"/>
          </a:xfrm>
        </p:spPr>
        <p:txBody>
          <a:bodyPr>
            <a:normAutofit/>
          </a:bodyPr>
          <a:lstStyle/>
          <a:p>
            <a:r>
              <a:rPr lang="en-US" dirty="0"/>
              <a:t>Mean Absolute Error</a:t>
            </a:r>
          </a:p>
        </p:txBody>
      </p:sp>
      <p:sp>
        <p:nvSpPr>
          <p:cNvPr id="3" name="Content Placeholder 2">
            <a:extLst>
              <a:ext uri="{FF2B5EF4-FFF2-40B4-BE49-F238E27FC236}">
                <a16:creationId xmlns:a16="http://schemas.microsoft.com/office/drawing/2014/main" id="{8769E471-2F3F-4DC2-AD7B-9EB94A9E96BB}"/>
              </a:ext>
            </a:extLst>
          </p:cNvPr>
          <p:cNvSpPr>
            <a:spLocks noGrp="1"/>
          </p:cNvSpPr>
          <p:nvPr>
            <p:ph sz="quarter" idx="10"/>
          </p:nvPr>
        </p:nvSpPr>
        <p:spPr>
          <a:xfrm>
            <a:off x="539496" y="1435608"/>
            <a:ext cx="4459224" cy="3977640"/>
          </a:xfrm>
        </p:spPr>
        <p:txBody>
          <a:bodyPr>
            <a:normAutofit/>
          </a:bodyPr>
          <a:lstStyle/>
          <a:p>
            <a:r>
              <a:rPr lang="en-US" sz="1400" b="1" dirty="0">
                <a:solidFill>
                  <a:srgbClr val="FF0000"/>
                </a:solidFill>
              </a:rPr>
              <a:t>Mean absolute error (MAE) </a:t>
            </a:r>
            <a:r>
              <a:rPr lang="en-US" sz="1400" dirty="0"/>
              <a:t>simply measures the sum of absolute values of residuals (difference between predicted values and actual values). </a:t>
            </a:r>
          </a:p>
          <a:p>
            <a:endParaRPr lang="en-US" sz="1400" dirty="0"/>
          </a:p>
        </p:txBody>
      </p:sp>
      <p:pic>
        <p:nvPicPr>
          <p:cNvPr id="4" name="Picture 2" descr="Graph Preview">
            <a:extLst>
              <a:ext uri="{FF2B5EF4-FFF2-40B4-BE49-F238E27FC236}">
                <a16:creationId xmlns:a16="http://schemas.microsoft.com/office/drawing/2014/main" id="{80228CEA-E29C-4567-85D3-E860469BC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 y="2890889"/>
            <a:ext cx="3519055" cy="35190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E1063848-0E8E-438C-8ADC-BEDA511CFAD9}"/>
              </a:ext>
            </a:extLst>
          </p:cNvPr>
          <p:cNvSpPr>
            <a:spLocks noChangeArrowheads="1"/>
          </p:cNvSpPr>
          <p:nvPr/>
        </p:nvSpPr>
        <p:spPr bwMode="auto">
          <a:xfrm>
            <a:off x="4830526" y="1495360"/>
            <a:ext cx="6325154"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validation_curve</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'https://bit.ly/3cIH97A'</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660099"/>
                </a:solidFill>
                <a:effectLst/>
                <a:latin typeface="JetBrains Mono"/>
              </a:rPr>
              <a:t>n_splits</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random_state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shuffle</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0080"/>
                </a:solidFill>
                <a:effectLst/>
                <a:latin typeface="JetBrains Mono"/>
              </a:rPr>
              <a:t>True</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Use negative mean absolute error</a:t>
            </a: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It is negative because it is inverted</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results =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(model, X, Y, </a:t>
            </a:r>
            <a:r>
              <a:rPr kumimoji="0" lang="en-US" altLang="en-US" sz="1400" b="0" i="0" u="none" strike="noStrike" cap="none" normalizeH="0" baseline="0" dirty="0">
                <a:ln>
                  <a:noFill/>
                </a:ln>
                <a:solidFill>
                  <a:srgbClr val="660099"/>
                </a:solidFill>
                <a:effectLst/>
                <a:latin typeface="JetBrains Mono"/>
              </a:rPr>
              <a:t>cv</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scoring</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1" i="0" u="none" strike="noStrike" cap="none" normalizeH="0" baseline="0" dirty="0" err="1">
                <a:ln>
                  <a:noFill/>
                </a:ln>
                <a:solidFill>
                  <a:srgbClr val="008080"/>
                </a:solidFill>
                <a:effectLst/>
                <a:latin typeface="JetBrains Mono"/>
              </a:rPr>
              <a:t>neg_mean_absolute_error</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"MAE: mean=%.3f (</a:t>
            </a:r>
            <a:r>
              <a:rPr kumimoji="0" lang="en-US" altLang="en-US" sz="1400" b="1" i="0" u="none" strike="noStrike" cap="none" normalizeH="0" baseline="0" dirty="0" err="1">
                <a:ln>
                  <a:noFill/>
                </a:ln>
                <a:solidFill>
                  <a:srgbClr val="008080"/>
                </a:solidFill>
                <a:effectLst/>
                <a:latin typeface="JetBrains Mono"/>
              </a:rPr>
              <a:t>stdev</a:t>
            </a:r>
            <a:r>
              <a:rPr kumimoji="0" lang="en-US" altLang="en-US" sz="1400" b="1" i="0" u="none" strike="noStrike" cap="none" normalizeH="0" baseline="0" dirty="0">
                <a:ln>
                  <a:noFill/>
                </a:ln>
                <a:solidFill>
                  <a:srgbClr val="008080"/>
                </a:solidFill>
                <a:effectLst/>
                <a:latin typeface="JetBrains Mono"/>
              </a:rPr>
              <a:t>-%.3f)"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results.std</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prints MAE: mean=-2.446 (stdev-0.791)</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110734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ED0C4-2D01-46B2-8BD4-0EFCC1146600}"/>
              </a:ext>
            </a:extLst>
          </p:cNvPr>
          <p:cNvSpPr>
            <a:spLocks noGrp="1"/>
          </p:cNvSpPr>
          <p:nvPr>
            <p:ph type="title"/>
          </p:nvPr>
        </p:nvSpPr>
        <p:spPr>
          <a:xfrm>
            <a:off x="521207" y="448056"/>
            <a:ext cx="10063666" cy="640080"/>
          </a:xfrm>
        </p:spPr>
        <p:txBody>
          <a:bodyPr>
            <a:normAutofit/>
          </a:bodyPr>
          <a:lstStyle/>
          <a:p>
            <a:r>
              <a:rPr lang="en-US" dirty="0"/>
              <a:t>Mean Squared Error</a:t>
            </a:r>
          </a:p>
        </p:txBody>
      </p:sp>
      <p:sp>
        <p:nvSpPr>
          <p:cNvPr id="3" name="Content Placeholder 2">
            <a:extLst>
              <a:ext uri="{FF2B5EF4-FFF2-40B4-BE49-F238E27FC236}">
                <a16:creationId xmlns:a16="http://schemas.microsoft.com/office/drawing/2014/main" id="{8769E471-2F3F-4DC2-AD7B-9EB94A9E96BB}"/>
              </a:ext>
            </a:extLst>
          </p:cNvPr>
          <p:cNvSpPr>
            <a:spLocks noGrp="1"/>
          </p:cNvSpPr>
          <p:nvPr>
            <p:ph sz="quarter" idx="10"/>
          </p:nvPr>
        </p:nvSpPr>
        <p:spPr>
          <a:xfrm>
            <a:off x="539496" y="1435608"/>
            <a:ext cx="4459224" cy="3977640"/>
          </a:xfrm>
        </p:spPr>
        <p:txBody>
          <a:bodyPr>
            <a:normAutofit/>
          </a:bodyPr>
          <a:lstStyle/>
          <a:p>
            <a:r>
              <a:rPr lang="en-US" sz="1400" b="1" dirty="0">
                <a:solidFill>
                  <a:srgbClr val="FF0000"/>
                </a:solidFill>
              </a:rPr>
              <a:t>Mean squared error (MSE) </a:t>
            </a:r>
            <a:r>
              <a:rPr lang="en-US" sz="1400" dirty="0"/>
              <a:t>simply measures the average squared values of residuals (difference between predicted values and actual values). </a:t>
            </a:r>
          </a:p>
          <a:p>
            <a:endParaRPr lang="en-US" sz="1400" dirty="0"/>
          </a:p>
        </p:txBody>
      </p:sp>
      <p:pic>
        <p:nvPicPr>
          <p:cNvPr id="4" name="Picture 2" descr="Graph Preview">
            <a:extLst>
              <a:ext uri="{FF2B5EF4-FFF2-40B4-BE49-F238E27FC236}">
                <a16:creationId xmlns:a16="http://schemas.microsoft.com/office/drawing/2014/main" id="{80228CEA-E29C-4567-85D3-E860469BC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 y="2890889"/>
            <a:ext cx="3519055" cy="351905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623EE982-563C-4007-9D3C-C03BD044A0DB}"/>
              </a:ext>
            </a:extLst>
          </p:cNvPr>
          <p:cNvSpPr>
            <a:spLocks noChangeArrowheads="1"/>
          </p:cNvSpPr>
          <p:nvPr/>
        </p:nvSpPr>
        <p:spPr bwMode="auto">
          <a:xfrm>
            <a:off x="5203767" y="1470130"/>
            <a:ext cx="6378771"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validation_curve</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'https://bit.ly/3nJBdj9'</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660099"/>
                </a:solidFill>
                <a:effectLst/>
                <a:latin typeface="JetBrains Mono"/>
              </a:rPr>
              <a:t>n_splits</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random_state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shuffle</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0080"/>
                </a:solidFill>
                <a:effectLst/>
                <a:latin typeface="JetBrains Mono"/>
              </a:rPr>
              <a:t>True</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Use negative mean squared error</a:t>
            </a: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It is negative because it is inverted</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results =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(model, X, Y, </a:t>
            </a:r>
            <a:r>
              <a:rPr kumimoji="0" lang="en-US" altLang="en-US" sz="1400" b="0" i="0" u="none" strike="noStrike" cap="none" normalizeH="0" baseline="0" dirty="0">
                <a:ln>
                  <a:noFill/>
                </a:ln>
                <a:solidFill>
                  <a:srgbClr val="660099"/>
                </a:solidFill>
                <a:effectLst/>
                <a:latin typeface="JetBrains Mono"/>
              </a:rPr>
              <a:t>cv</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scoring</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1" i="0" u="none" strike="noStrike" cap="none" normalizeH="0" baseline="0" dirty="0" err="1">
                <a:ln>
                  <a:noFill/>
                </a:ln>
                <a:solidFill>
                  <a:srgbClr val="008080"/>
                </a:solidFill>
                <a:effectLst/>
                <a:latin typeface="JetBrains Mono"/>
              </a:rPr>
              <a:t>neg_mean_squared_error</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"MAE: mean=%.3f (</a:t>
            </a:r>
            <a:r>
              <a:rPr kumimoji="0" lang="en-US" altLang="en-US" sz="1400" b="1" i="0" u="none" strike="noStrike" cap="none" normalizeH="0" baseline="0" dirty="0" err="1">
                <a:ln>
                  <a:noFill/>
                </a:ln>
                <a:solidFill>
                  <a:srgbClr val="008080"/>
                </a:solidFill>
                <a:effectLst/>
                <a:latin typeface="JetBrains Mono"/>
              </a:rPr>
              <a:t>stdev</a:t>
            </a:r>
            <a:r>
              <a:rPr kumimoji="0" lang="en-US" altLang="en-US" sz="1400" b="1" i="0" u="none" strike="noStrike" cap="none" normalizeH="0" baseline="0" dirty="0">
                <a:ln>
                  <a:noFill/>
                </a:ln>
                <a:solidFill>
                  <a:srgbClr val="008080"/>
                </a:solidFill>
                <a:effectLst/>
                <a:latin typeface="JetBrains Mono"/>
              </a:rPr>
              <a:t>-%.3f)"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results.std</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prints MSE: mean=-7.664 (stdev-3.110)</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050988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28712-CA1D-454B-890D-43D31DBACCC3}"/>
              </a:ext>
            </a:extLst>
          </p:cNvPr>
          <p:cNvSpPr>
            <a:spLocks noGrp="1"/>
          </p:cNvSpPr>
          <p:nvPr>
            <p:ph type="title"/>
          </p:nvPr>
        </p:nvSpPr>
        <p:spPr/>
        <p:txBody>
          <a:bodyPr/>
          <a:lstStyle/>
          <a:p>
            <a:r>
              <a:rPr lang="en-US" dirty="0"/>
              <a:t>Pearson Correlation</a:t>
            </a:r>
          </a:p>
        </p:txBody>
      </p:sp>
      <p:sp>
        <p:nvSpPr>
          <p:cNvPr id="3" name="Content Placeholder 2">
            <a:extLst>
              <a:ext uri="{FF2B5EF4-FFF2-40B4-BE49-F238E27FC236}">
                <a16:creationId xmlns:a16="http://schemas.microsoft.com/office/drawing/2014/main" id="{3FFA8FED-B627-4969-A372-73FAE678EB84}"/>
              </a:ext>
            </a:extLst>
          </p:cNvPr>
          <p:cNvSpPr>
            <a:spLocks noGrp="1"/>
          </p:cNvSpPr>
          <p:nvPr>
            <p:ph sz="quarter" idx="10"/>
          </p:nvPr>
        </p:nvSpPr>
        <p:spPr>
          <a:xfrm>
            <a:off x="539495" y="1435608"/>
            <a:ext cx="10876650" cy="2506674"/>
          </a:xfrm>
        </p:spPr>
        <p:txBody>
          <a:bodyPr>
            <a:normAutofit/>
          </a:bodyPr>
          <a:lstStyle/>
          <a:p>
            <a:r>
              <a:rPr lang="en-US" dirty="0"/>
              <a:t>Using a </a:t>
            </a:r>
            <a:r>
              <a:rPr lang="en-US" b="1" dirty="0">
                <a:solidFill>
                  <a:srgbClr val="FF0000"/>
                </a:solidFill>
              </a:rPr>
              <a:t>Pearson correlation</a:t>
            </a:r>
            <a:r>
              <a:rPr lang="en-US" dirty="0"/>
              <a:t>, we can measure the strength of a correlation between two variables (from a range of -1.0 to 1.0). </a:t>
            </a:r>
          </a:p>
          <a:p>
            <a:r>
              <a:rPr lang="en-US" dirty="0"/>
              <a:t>A correlation closer to 1.0 means a strong positive correlation, 0.0 means no correlation, and closer to -1.0 indicates negative correlation. </a:t>
            </a:r>
          </a:p>
        </p:txBody>
      </p:sp>
      <p:pic>
        <p:nvPicPr>
          <p:cNvPr id="9220" name="Picture 4" descr="Graph Preview">
            <a:extLst>
              <a:ext uri="{FF2B5EF4-FFF2-40B4-BE49-F238E27FC236}">
                <a16:creationId xmlns:a16="http://schemas.microsoft.com/office/drawing/2014/main" id="{BBE97A48-60AC-4B86-8301-1610D34E3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44" y="4021530"/>
            <a:ext cx="2241500" cy="2241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CEA62D-11B7-4BAD-B689-EC615D532CB4}"/>
              </a:ext>
            </a:extLst>
          </p:cNvPr>
          <p:cNvSpPr txBox="1"/>
          <p:nvPr/>
        </p:nvSpPr>
        <p:spPr>
          <a:xfrm>
            <a:off x="1002182" y="6342278"/>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.923133</a:t>
            </a:r>
          </a:p>
        </p:txBody>
      </p:sp>
      <p:pic>
        <p:nvPicPr>
          <p:cNvPr id="9222" name="Picture 6" descr="Graph Preview">
            <a:extLst>
              <a:ext uri="{FF2B5EF4-FFF2-40B4-BE49-F238E27FC236}">
                <a16:creationId xmlns:a16="http://schemas.microsoft.com/office/drawing/2014/main" id="{32DB9FA2-ED8B-4990-B0EC-3AAFC55F474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08" b="20452"/>
          <a:stretch/>
        </p:blipFill>
        <p:spPr bwMode="auto">
          <a:xfrm>
            <a:off x="3481427" y="4021530"/>
            <a:ext cx="2265259" cy="2241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23FA907-00A4-49D2-AFCC-4CE47D24E147}"/>
              </a:ext>
            </a:extLst>
          </p:cNvPr>
          <p:cNvSpPr txBox="1"/>
          <p:nvPr/>
        </p:nvSpPr>
        <p:spPr>
          <a:xfrm>
            <a:off x="3481427"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.643237</a:t>
            </a:r>
          </a:p>
        </p:txBody>
      </p:sp>
      <p:pic>
        <p:nvPicPr>
          <p:cNvPr id="9224" name="Picture 8" descr="Graph Preview">
            <a:extLst>
              <a:ext uri="{FF2B5EF4-FFF2-40B4-BE49-F238E27FC236}">
                <a16:creationId xmlns:a16="http://schemas.microsoft.com/office/drawing/2014/main" id="{F67FE84C-ADFB-4534-AB2F-EF89167BBAC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147" r="8102" b="26893"/>
          <a:stretch/>
        </p:blipFill>
        <p:spPr bwMode="auto">
          <a:xfrm>
            <a:off x="6031369" y="4021530"/>
            <a:ext cx="2322589" cy="2241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61D773-AD41-4A08-9267-9BCFCDCC6F89}"/>
              </a:ext>
            </a:extLst>
          </p:cNvPr>
          <p:cNvSpPr txBox="1"/>
          <p:nvPr/>
        </p:nvSpPr>
        <p:spPr>
          <a:xfrm>
            <a:off x="6095382"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-.44984</a:t>
            </a:r>
          </a:p>
        </p:txBody>
      </p:sp>
      <p:pic>
        <p:nvPicPr>
          <p:cNvPr id="9226" name="Picture 10" descr="Graph Preview">
            <a:extLst>
              <a:ext uri="{FF2B5EF4-FFF2-40B4-BE49-F238E27FC236}">
                <a16:creationId xmlns:a16="http://schemas.microsoft.com/office/drawing/2014/main" id="{51514109-CAA3-4B77-99EE-E30FFB2545C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294" r="5236" b="23870"/>
          <a:stretch/>
        </p:blipFill>
        <p:spPr bwMode="auto">
          <a:xfrm>
            <a:off x="8770925" y="4021529"/>
            <a:ext cx="2322588" cy="22533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B1A39EC-3B86-45E8-9BB2-7CD7850762BF}"/>
              </a:ext>
            </a:extLst>
          </p:cNvPr>
          <p:cNvSpPr txBox="1"/>
          <p:nvPr/>
        </p:nvSpPr>
        <p:spPr>
          <a:xfrm>
            <a:off x="8793474"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-.9267</a:t>
            </a:r>
          </a:p>
        </p:txBody>
      </p:sp>
    </p:spTree>
    <p:extLst>
      <p:ext uri="{BB962C8B-B14F-4D97-AF65-F5344CB8AC3E}">
        <p14:creationId xmlns:p14="http://schemas.microsoft.com/office/powerpoint/2010/main" val="180846661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28712-CA1D-454B-890D-43D31DBACCC3}"/>
              </a:ext>
            </a:extLst>
          </p:cNvPr>
          <p:cNvSpPr>
            <a:spLocks noGrp="1"/>
          </p:cNvSpPr>
          <p:nvPr>
            <p:ph type="title"/>
          </p:nvPr>
        </p:nvSpPr>
        <p:spPr/>
        <p:txBody>
          <a:bodyPr/>
          <a:lstStyle/>
          <a:p>
            <a:r>
              <a:rPr lang="en-US" dirty="0"/>
              <a:t>Pearson Correlation</a:t>
            </a:r>
          </a:p>
        </p:txBody>
      </p:sp>
      <p:sp>
        <p:nvSpPr>
          <p:cNvPr id="3" name="Content Placeholder 2">
            <a:extLst>
              <a:ext uri="{FF2B5EF4-FFF2-40B4-BE49-F238E27FC236}">
                <a16:creationId xmlns:a16="http://schemas.microsoft.com/office/drawing/2014/main" id="{3FFA8FED-B627-4969-A372-73FAE678EB84}"/>
              </a:ext>
            </a:extLst>
          </p:cNvPr>
          <p:cNvSpPr>
            <a:spLocks noGrp="1"/>
          </p:cNvSpPr>
          <p:nvPr>
            <p:ph sz="quarter" idx="10"/>
          </p:nvPr>
        </p:nvSpPr>
        <p:spPr>
          <a:xfrm>
            <a:off x="539495" y="1435608"/>
            <a:ext cx="10693770" cy="2506674"/>
          </a:xfrm>
        </p:spPr>
        <p:txBody>
          <a:bodyPr>
            <a:normAutofit fontScale="92500" lnSpcReduction="10000"/>
          </a:bodyPr>
          <a:lstStyle/>
          <a:p>
            <a:r>
              <a:rPr lang="en-US" dirty="0"/>
              <a:t>The more data you collect, the more confident you can be in your correlation value. </a:t>
            </a:r>
          </a:p>
          <a:p>
            <a:r>
              <a:rPr lang="en-US" dirty="0"/>
              <a:t>Having more data decreases the </a:t>
            </a:r>
            <a:r>
              <a:rPr lang="en-US" b="1" dirty="0">
                <a:solidFill>
                  <a:srgbClr val="FF0000"/>
                </a:solidFill>
              </a:rPr>
              <a:t>P-value</a:t>
            </a:r>
            <a:r>
              <a:rPr lang="en-US" dirty="0"/>
              <a:t>, the probability you would observe this correlation randomly by chance. </a:t>
            </a:r>
          </a:p>
          <a:p>
            <a:r>
              <a:rPr lang="en-US" dirty="0"/>
              <a:t>If our correlation is unlikely to have happened at random, that means we are more likely to have discovered something meaningful rather than by chance. </a:t>
            </a:r>
          </a:p>
        </p:txBody>
      </p:sp>
      <p:pic>
        <p:nvPicPr>
          <p:cNvPr id="9220" name="Picture 4" descr="Graph Preview">
            <a:extLst>
              <a:ext uri="{FF2B5EF4-FFF2-40B4-BE49-F238E27FC236}">
                <a16:creationId xmlns:a16="http://schemas.microsoft.com/office/drawing/2014/main" id="{BBE97A48-60AC-4B86-8301-1610D34E3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44" y="4021530"/>
            <a:ext cx="2241500" cy="2241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CEA62D-11B7-4BAD-B689-EC615D532CB4}"/>
              </a:ext>
            </a:extLst>
          </p:cNvPr>
          <p:cNvSpPr txBox="1"/>
          <p:nvPr/>
        </p:nvSpPr>
        <p:spPr>
          <a:xfrm>
            <a:off x="1002182" y="6342278"/>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.923133</a:t>
            </a:r>
          </a:p>
        </p:txBody>
      </p:sp>
      <p:pic>
        <p:nvPicPr>
          <p:cNvPr id="9222" name="Picture 6" descr="Graph Preview">
            <a:extLst>
              <a:ext uri="{FF2B5EF4-FFF2-40B4-BE49-F238E27FC236}">
                <a16:creationId xmlns:a16="http://schemas.microsoft.com/office/drawing/2014/main" id="{32DB9FA2-ED8B-4990-B0EC-3AAFC55F474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08" b="20452"/>
          <a:stretch/>
        </p:blipFill>
        <p:spPr bwMode="auto">
          <a:xfrm>
            <a:off x="3481427" y="4021530"/>
            <a:ext cx="2265259" cy="2241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23FA907-00A4-49D2-AFCC-4CE47D24E147}"/>
              </a:ext>
            </a:extLst>
          </p:cNvPr>
          <p:cNvSpPr txBox="1"/>
          <p:nvPr/>
        </p:nvSpPr>
        <p:spPr>
          <a:xfrm>
            <a:off x="3481427"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.643237</a:t>
            </a:r>
          </a:p>
        </p:txBody>
      </p:sp>
      <p:pic>
        <p:nvPicPr>
          <p:cNvPr id="9224" name="Picture 8" descr="Graph Preview">
            <a:extLst>
              <a:ext uri="{FF2B5EF4-FFF2-40B4-BE49-F238E27FC236}">
                <a16:creationId xmlns:a16="http://schemas.microsoft.com/office/drawing/2014/main" id="{F67FE84C-ADFB-4534-AB2F-EF89167BBAC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147" r="8102" b="26893"/>
          <a:stretch/>
        </p:blipFill>
        <p:spPr bwMode="auto">
          <a:xfrm>
            <a:off x="6031369" y="4021530"/>
            <a:ext cx="2322589" cy="2241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61D773-AD41-4A08-9267-9BCFCDCC6F89}"/>
              </a:ext>
            </a:extLst>
          </p:cNvPr>
          <p:cNvSpPr txBox="1"/>
          <p:nvPr/>
        </p:nvSpPr>
        <p:spPr>
          <a:xfrm>
            <a:off x="6095382"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-.44984</a:t>
            </a:r>
          </a:p>
        </p:txBody>
      </p:sp>
      <p:pic>
        <p:nvPicPr>
          <p:cNvPr id="9226" name="Picture 10" descr="Graph Preview">
            <a:extLst>
              <a:ext uri="{FF2B5EF4-FFF2-40B4-BE49-F238E27FC236}">
                <a16:creationId xmlns:a16="http://schemas.microsoft.com/office/drawing/2014/main" id="{51514109-CAA3-4B77-99EE-E30FFB2545C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294" r="5236" b="23870"/>
          <a:stretch/>
        </p:blipFill>
        <p:spPr bwMode="auto">
          <a:xfrm>
            <a:off x="8770925" y="4021529"/>
            <a:ext cx="2322588" cy="22533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B1A39EC-3B86-45E8-9BB2-7CD7850762BF}"/>
              </a:ext>
            </a:extLst>
          </p:cNvPr>
          <p:cNvSpPr txBox="1"/>
          <p:nvPr/>
        </p:nvSpPr>
        <p:spPr>
          <a:xfrm>
            <a:off x="8793474"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-.9267</a:t>
            </a:r>
          </a:p>
        </p:txBody>
      </p:sp>
    </p:spTree>
    <p:extLst>
      <p:ext uri="{BB962C8B-B14F-4D97-AF65-F5344CB8AC3E}">
        <p14:creationId xmlns:p14="http://schemas.microsoft.com/office/powerpoint/2010/main" val="1495470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27230-D73C-41B2-98DD-244487614C43}"/>
              </a:ext>
            </a:extLst>
          </p:cNvPr>
          <p:cNvSpPr>
            <a:spLocks noGrp="1"/>
          </p:cNvSpPr>
          <p:nvPr>
            <p:ph type="title"/>
          </p:nvPr>
        </p:nvSpPr>
        <p:spPr/>
        <p:txBody>
          <a:bodyPr/>
          <a:lstStyle/>
          <a:p>
            <a:r>
              <a:rPr lang="en-US" dirty="0"/>
              <a:t>R</a:t>
            </a:r>
            <a:r>
              <a:rPr lang="en-US" baseline="30000" dirty="0"/>
              <a:t>2</a:t>
            </a:r>
            <a:r>
              <a:rPr lang="en-US" dirty="0"/>
              <a:t> </a:t>
            </a:r>
          </a:p>
        </p:txBody>
      </p:sp>
      <p:sp>
        <p:nvSpPr>
          <p:cNvPr id="3" name="Content Placeholder 2">
            <a:extLst>
              <a:ext uri="{FF2B5EF4-FFF2-40B4-BE49-F238E27FC236}">
                <a16:creationId xmlns:a16="http://schemas.microsoft.com/office/drawing/2014/main" id="{E4D195F4-F732-44D1-85FE-97BF313EABDC}"/>
              </a:ext>
            </a:extLst>
          </p:cNvPr>
          <p:cNvSpPr>
            <a:spLocks noGrp="1"/>
          </p:cNvSpPr>
          <p:nvPr>
            <p:ph sz="quarter" idx="10"/>
          </p:nvPr>
        </p:nvSpPr>
        <p:spPr>
          <a:xfrm>
            <a:off x="539496" y="1435607"/>
            <a:ext cx="5811428" cy="5104181"/>
          </a:xfrm>
        </p:spPr>
        <p:txBody>
          <a:bodyPr>
            <a:normAutofit fontScale="70000" lnSpcReduction="20000"/>
          </a:bodyPr>
          <a:lstStyle/>
          <a:p>
            <a:r>
              <a:rPr lang="en-US" b="1" dirty="0"/>
              <a:t>Probably the most useful performance metric is the </a:t>
            </a:r>
            <a:r>
              <a:rPr lang="en-US" b="1" dirty="0">
                <a:solidFill>
                  <a:srgbClr val="FF0000"/>
                </a:solidFill>
              </a:rPr>
              <a:t>R-square (R</a:t>
            </a:r>
            <a:r>
              <a:rPr lang="en-US" b="1" baseline="30000" dirty="0">
                <a:solidFill>
                  <a:srgbClr val="FF0000"/>
                </a:solidFill>
              </a:rPr>
              <a:t>2</a:t>
            </a:r>
            <a:r>
              <a:rPr lang="en-US" b="1" dirty="0">
                <a:solidFill>
                  <a:srgbClr val="FF0000"/>
                </a:solidFill>
              </a:rPr>
              <a:t>)</a:t>
            </a:r>
            <a:r>
              <a:rPr lang="en-US" b="1" dirty="0"/>
              <a:t>, which ratios the residuals against the average y-value to the average of the residuals. </a:t>
            </a:r>
          </a:p>
          <a:p>
            <a:r>
              <a:rPr lang="en-US" b="1" dirty="0"/>
              <a:t>Note R</a:t>
            </a:r>
            <a:r>
              <a:rPr lang="en-US" b="1" baseline="30000" dirty="0"/>
              <a:t>2 </a:t>
            </a:r>
            <a:r>
              <a:rPr lang="en-US" b="1" dirty="0"/>
              <a:t>is also called the </a:t>
            </a:r>
            <a:r>
              <a:rPr lang="en-US" b="1" dirty="0">
                <a:solidFill>
                  <a:srgbClr val="FF0000"/>
                </a:solidFill>
              </a:rPr>
              <a:t>coefficient of determination </a:t>
            </a:r>
            <a:r>
              <a:rPr lang="en-US" b="1" dirty="0">
                <a:solidFill>
                  <a:schemeClr val="tx1"/>
                </a:solidFill>
              </a:rPr>
              <a:t>and</a:t>
            </a:r>
            <a:r>
              <a:rPr lang="en-US" b="1" dirty="0"/>
              <a:t> is the square of the Pearson correlation.</a:t>
            </a:r>
          </a:p>
          <a:p>
            <a:r>
              <a:rPr lang="en-US" b="1" dirty="0"/>
              <a:t>It’s used to evaluate the quality of a model. </a:t>
            </a:r>
          </a:p>
          <a:p>
            <a:r>
              <a:rPr lang="en-US" dirty="0"/>
              <a:t>Think of R</a:t>
            </a:r>
            <a:r>
              <a:rPr lang="en-US" baseline="30000" dirty="0"/>
              <a:t>2</a:t>
            </a:r>
            <a:r>
              <a:rPr lang="en-US" dirty="0"/>
              <a:t> as a measurement (between 0.0 and 1.0)  of how well independent variables explain a dependent variable, rather than predicting with a simple average. </a:t>
            </a:r>
          </a:p>
          <a:p>
            <a:r>
              <a:rPr lang="en-US" dirty="0"/>
              <a:t>An R</a:t>
            </a:r>
            <a:r>
              <a:rPr lang="en-US" baseline="30000" dirty="0"/>
              <a:t>2</a:t>
            </a:r>
            <a:r>
              <a:rPr lang="en-US" dirty="0"/>
              <a:t> of 1.0 indicates a variable perfectly explains a variable while 0.0 indicates there’s no explanatory connection at all. </a:t>
            </a:r>
          </a:p>
          <a:p>
            <a:r>
              <a:rPr lang="en-US" b="1" dirty="0"/>
              <a:t>EXAMPLE</a:t>
            </a:r>
            <a:r>
              <a:rPr lang="en-US" dirty="0"/>
              <a:t>: If </a:t>
            </a:r>
            <a:r>
              <a:rPr lang="en-US" b="1" i="1" dirty="0"/>
              <a:t>x</a:t>
            </a:r>
            <a:r>
              <a:rPr lang="en-US" i="1" dirty="0"/>
              <a:t> </a:t>
            </a:r>
            <a:r>
              <a:rPr lang="en-US" dirty="0"/>
              <a:t>was calories consumed and </a:t>
            </a:r>
            <a:r>
              <a:rPr lang="en-US" b="1" i="1" dirty="0"/>
              <a:t>y</a:t>
            </a:r>
            <a:r>
              <a:rPr lang="en-US" i="1" dirty="0"/>
              <a:t> </a:t>
            </a:r>
            <a:r>
              <a:rPr lang="en-US" dirty="0"/>
              <a:t>was number of pounds gained, and I got an R</a:t>
            </a:r>
            <a:r>
              <a:rPr lang="en-US" baseline="30000" dirty="0"/>
              <a:t>2</a:t>
            </a:r>
            <a:r>
              <a:rPr lang="en-US" dirty="0"/>
              <a:t> of .85 on my test data, that means calories explains weight gain 85% better than just predicting with the average weight </a:t>
            </a:r>
            <a:r>
              <a:rPr lang="en-US" b="1" dirty="0"/>
              <a:t>y. </a:t>
            </a:r>
          </a:p>
        </p:txBody>
      </p:sp>
      <p:pic>
        <p:nvPicPr>
          <p:cNvPr id="4" name="Picture 6" descr="Graph Preview">
            <a:extLst>
              <a:ext uri="{FF2B5EF4-FFF2-40B4-BE49-F238E27FC236}">
                <a16:creationId xmlns:a16="http://schemas.microsoft.com/office/drawing/2014/main" id="{8B0DCA27-3A7A-4434-AD8B-FB5305FEC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9044" y="1372907"/>
            <a:ext cx="4223221" cy="422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0344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B923-C9FD-4933-8097-D7C9AD01615D}"/>
              </a:ext>
            </a:extLst>
          </p:cNvPr>
          <p:cNvSpPr>
            <a:spLocks noGrp="1"/>
          </p:cNvSpPr>
          <p:nvPr>
            <p:ph type="title"/>
          </p:nvPr>
        </p:nvSpPr>
        <p:spPr/>
        <p:txBody>
          <a:bodyPr/>
          <a:lstStyle/>
          <a:p>
            <a:r>
              <a:rPr lang="en-US" dirty="0"/>
              <a:t>R</a:t>
            </a:r>
            <a:r>
              <a:rPr lang="en-US" baseline="30000" dirty="0"/>
              <a:t>2 </a:t>
            </a:r>
            <a:r>
              <a:rPr lang="en-US" dirty="0"/>
              <a:t>Visual Examples</a:t>
            </a:r>
          </a:p>
        </p:txBody>
      </p:sp>
      <p:pic>
        <p:nvPicPr>
          <p:cNvPr id="2050" name="Picture 2" descr="Graph Preview">
            <a:extLst>
              <a:ext uri="{FF2B5EF4-FFF2-40B4-BE49-F238E27FC236}">
                <a16:creationId xmlns:a16="http://schemas.microsoft.com/office/drawing/2014/main" id="{8AB23773-AC9E-41A9-9ABC-385E2F4354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2102" y="1658201"/>
            <a:ext cx="2952370" cy="29523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A985840-CE0D-43E9-A298-ADEAD2EE59CA}"/>
                  </a:ext>
                </a:extLst>
              </p:cNvPr>
              <p:cNvSpPr txBox="1"/>
              <p:nvPr/>
            </p:nvSpPr>
            <p:spPr>
              <a:xfrm>
                <a:off x="5436451" y="4739985"/>
                <a:ext cx="1840566" cy="985202"/>
              </a:xfrm>
              <a:prstGeom prst="rect">
                <a:avLst/>
              </a:prstGeom>
            </p:spPr>
            <p:txBody>
              <a:bodyPr vert="horz" wrap="none" lIns="91440" tIns="45720" rIns="91440" bIns="45720" rtlCol="0">
                <a:normAutofit/>
              </a:bodyPr>
              <a:lstStyle/>
              <a:p>
                <a:pPr algn="l">
                  <a:spcAft>
                    <a:spcPts val="2000"/>
                  </a:spcAft>
                </a:pPr>
                <a14:m>
                  <m:oMath xmlns:m="http://schemas.openxmlformats.org/officeDocument/2006/math">
                    <m:sSup>
                      <m:sSupPr>
                        <m:ctrlPr>
                          <a:rPr lang="en-US" sz="1600" i="1" smtClean="0">
                            <a:solidFill>
                              <a:prstClr val="black">
                                <a:lumMod val="75000"/>
                                <a:lumOff val="25000"/>
                              </a:prstClr>
                            </a:solidFill>
                            <a:latin typeface="Cambria Math" panose="02040503050406030204" pitchFamily="18" charset="0"/>
                          </a:rPr>
                        </m:ctrlPr>
                      </m:sSupPr>
                      <m:e>
                        <m:r>
                          <a:rPr lang="en-US" sz="1600" b="0" i="1" smtClean="0">
                            <a:solidFill>
                              <a:prstClr val="black">
                                <a:lumMod val="75000"/>
                                <a:lumOff val="25000"/>
                              </a:prstClr>
                            </a:solidFill>
                            <a:latin typeface="Cambria Math" panose="02040503050406030204" pitchFamily="18" charset="0"/>
                          </a:rPr>
                          <m:t>𝑅</m:t>
                        </m:r>
                      </m:e>
                      <m:sup>
                        <m:r>
                          <a:rPr lang="en-US" sz="1600" i="1" smtClean="0">
                            <a:solidFill>
                              <a:prstClr val="black">
                                <a:lumMod val="75000"/>
                                <a:lumOff val="25000"/>
                              </a:prstClr>
                            </a:solidFill>
                            <a:latin typeface="Cambria Math" panose="02040503050406030204" pitchFamily="18" charset="0"/>
                          </a:rPr>
                          <m:t>2</m:t>
                        </m:r>
                      </m:sup>
                    </m:sSup>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 0.917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(GOOD!)</a:t>
                </a:r>
              </a:p>
            </p:txBody>
          </p:sp>
        </mc:Choice>
        <mc:Fallback xmlns="">
          <p:sp>
            <p:nvSpPr>
              <p:cNvPr id="4" name="TextBox 3">
                <a:extLst>
                  <a:ext uri="{FF2B5EF4-FFF2-40B4-BE49-F238E27FC236}">
                    <a16:creationId xmlns:a16="http://schemas.microsoft.com/office/drawing/2014/main" id="{BA985840-CE0D-43E9-A298-ADEAD2EE59CA}"/>
                  </a:ext>
                </a:extLst>
              </p:cNvPr>
              <p:cNvSpPr txBox="1">
                <a:spLocks noRot="1" noChangeAspect="1" noMove="1" noResize="1" noEditPoints="1" noAdjustHandles="1" noChangeArrowheads="1" noChangeShapeType="1" noTextEdit="1"/>
              </p:cNvSpPr>
              <p:nvPr/>
            </p:nvSpPr>
            <p:spPr>
              <a:xfrm>
                <a:off x="5436451" y="4739985"/>
                <a:ext cx="1840566" cy="985202"/>
              </a:xfrm>
              <a:prstGeom prst="rect">
                <a:avLst/>
              </a:prstGeom>
              <a:blipFill>
                <a:blip r:embed="rId3"/>
                <a:stretch>
                  <a:fillRect l="-1987" t="-2484"/>
                </a:stretch>
              </a:blipFill>
            </p:spPr>
            <p:txBody>
              <a:bodyPr/>
              <a:lstStyle/>
              <a:p>
                <a:r>
                  <a:rPr lang="en-US">
                    <a:noFill/>
                  </a:rPr>
                  <a:t> </a:t>
                </a:r>
              </a:p>
            </p:txBody>
          </p:sp>
        </mc:Fallback>
      </mc:AlternateContent>
      <p:pic>
        <p:nvPicPr>
          <p:cNvPr id="2052" name="Picture 4" descr="Graph Preview">
            <a:extLst>
              <a:ext uri="{FF2B5EF4-FFF2-40B4-BE49-F238E27FC236}">
                <a16:creationId xmlns:a16="http://schemas.microsoft.com/office/drawing/2014/main" id="{6D9174A8-5E46-4F83-AE68-21297FB1F5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1354" y="1658201"/>
            <a:ext cx="2952370" cy="29523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79B39B-6B02-4391-811D-DF1F412E954E}"/>
                  </a:ext>
                </a:extLst>
              </p:cNvPr>
              <p:cNvSpPr txBox="1"/>
              <p:nvPr/>
            </p:nvSpPr>
            <p:spPr>
              <a:xfrm>
                <a:off x="1812032" y="4764281"/>
                <a:ext cx="2071692" cy="1204658"/>
              </a:xfrm>
              <a:prstGeom prst="rect">
                <a:avLst/>
              </a:prstGeom>
            </p:spPr>
            <p:txBody>
              <a:bodyPr vert="horz" wrap="none" lIns="91440" tIns="45720" rIns="91440" bIns="45720" rtlCol="0">
                <a:normAutofit/>
              </a:bodyPr>
              <a:lstStyle/>
              <a:p>
                <a:pPr algn="l">
                  <a:spcAft>
                    <a:spcPts val="2000"/>
                  </a:spcAft>
                </a:pPr>
                <a14:m>
                  <m:oMath xmlns:m="http://schemas.openxmlformats.org/officeDocument/2006/math">
                    <m:sSup>
                      <m:sSupPr>
                        <m:ctrlPr>
                          <a:rPr lang="en-US" sz="1600" i="1" smtClean="0">
                            <a:solidFill>
                              <a:prstClr val="black">
                                <a:lumMod val="75000"/>
                                <a:lumOff val="25000"/>
                              </a:prstClr>
                            </a:solidFill>
                            <a:latin typeface="Cambria Math" panose="02040503050406030204" pitchFamily="18" charset="0"/>
                          </a:rPr>
                        </m:ctrlPr>
                      </m:sSupPr>
                      <m:e>
                        <m:r>
                          <a:rPr lang="en-US" sz="1600" b="0" i="1" smtClean="0">
                            <a:solidFill>
                              <a:prstClr val="black">
                                <a:lumMod val="75000"/>
                                <a:lumOff val="25000"/>
                              </a:prstClr>
                            </a:solidFill>
                            <a:latin typeface="Cambria Math" panose="02040503050406030204" pitchFamily="18" charset="0"/>
                          </a:rPr>
                          <m:t>𝑅</m:t>
                        </m:r>
                      </m:e>
                      <m:sup>
                        <m:r>
                          <a:rPr lang="en-US" sz="1600" i="1" smtClean="0">
                            <a:solidFill>
                              <a:prstClr val="black">
                                <a:lumMod val="75000"/>
                                <a:lumOff val="25000"/>
                              </a:prstClr>
                            </a:solidFill>
                            <a:latin typeface="Cambria Math" panose="02040503050406030204" pitchFamily="18" charset="0"/>
                          </a:rPr>
                          <m:t>2</m:t>
                        </m:r>
                      </m:sup>
                    </m:sSup>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 1.0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(PERFECT!) </a:t>
                </a:r>
              </a:p>
            </p:txBody>
          </p:sp>
        </mc:Choice>
        <mc:Fallback xmlns="">
          <p:sp>
            <p:nvSpPr>
              <p:cNvPr id="7" name="TextBox 6">
                <a:extLst>
                  <a:ext uri="{FF2B5EF4-FFF2-40B4-BE49-F238E27FC236}">
                    <a16:creationId xmlns:a16="http://schemas.microsoft.com/office/drawing/2014/main" id="{2779B39B-6B02-4391-811D-DF1F412E954E}"/>
                  </a:ext>
                </a:extLst>
              </p:cNvPr>
              <p:cNvSpPr txBox="1">
                <a:spLocks noRot="1" noChangeAspect="1" noMove="1" noResize="1" noEditPoints="1" noAdjustHandles="1" noChangeArrowheads="1" noChangeShapeType="1" noTextEdit="1"/>
              </p:cNvSpPr>
              <p:nvPr/>
            </p:nvSpPr>
            <p:spPr>
              <a:xfrm>
                <a:off x="1812032" y="4764281"/>
                <a:ext cx="2071692" cy="1204658"/>
              </a:xfrm>
              <a:prstGeom prst="rect">
                <a:avLst/>
              </a:prstGeom>
              <a:blipFill>
                <a:blip r:embed="rId5"/>
                <a:stretch>
                  <a:fillRect l="-1471" t="-2030"/>
                </a:stretch>
              </a:blipFill>
            </p:spPr>
            <p:txBody>
              <a:bodyPr/>
              <a:lstStyle/>
              <a:p>
                <a:r>
                  <a:rPr lang="en-US">
                    <a:noFill/>
                  </a:rPr>
                  <a:t> </a:t>
                </a:r>
              </a:p>
            </p:txBody>
          </p:sp>
        </mc:Fallback>
      </mc:AlternateContent>
      <p:pic>
        <p:nvPicPr>
          <p:cNvPr id="2054" name="Picture 6" descr="Graph Preview">
            <a:extLst>
              <a:ext uri="{FF2B5EF4-FFF2-40B4-BE49-F238E27FC236}">
                <a16:creationId xmlns:a16="http://schemas.microsoft.com/office/drawing/2014/main" id="{8B6FE676-EBBF-42DD-8019-9A21E70521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16547" y="1658200"/>
            <a:ext cx="2952371" cy="29523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65D0C-663F-4350-9842-345B7CD83BB6}"/>
                  </a:ext>
                </a:extLst>
              </p:cNvPr>
              <p:cNvSpPr txBox="1"/>
              <p:nvPr/>
            </p:nvSpPr>
            <p:spPr>
              <a:xfrm>
                <a:off x="9121704" y="4786491"/>
                <a:ext cx="1379913" cy="914400"/>
              </a:xfrm>
              <a:prstGeom prst="rect">
                <a:avLst/>
              </a:prstGeom>
            </p:spPr>
            <p:txBody>
              <a:bodyPr vert="horz" wrap="none" lIns="91440" tIns="45720" rIns="91440" bIns="45720" rtlCol="0">
                <a:normAutofit/>
              </a:bodyPr>
              <a:lstStyle/>
              <a:p>
                <a:pPr algn="l">
                  <a:spcAft>
                    <a:spcPts val="2000"/>
                  </a:spcAft>
                </a:pPr>
                <a14:m>
                  <m:oMath xmlns:m="http://schemas.openxmlformats.org/officeDocument/2006/math">
                    <m:sSup>
                      <m:sSupPr>
                        <m:ctrlPr>
                          <a:rPr lang="en-US" sz="1600" i="1" smtClean="0">
                            <a:solidFill>
                              <a:prstClr val="black">
                                <a:lumMod val="75000"/>
                                <a:lumOff val="25000"/>
                              </a:prstClr>
                            </a:solidFill>
                            <a:latin typeface="Cambria Math" panose="02040503050406030204" pitchFamily="18" charset="0"/>
                          </a:rPr>
                        </m:ctrlPr>
                      </m:sSupPr>
                      <m:e>
                        <m:r>
                          <a:rPr lang="en-US" sz="1600" b="0" i="1" smtClean="0">
                            <a:solidFill>
                              <a:prstClr val="black">
                                <a:lumMod val="75000"/>
                                <a:lumOff val="25000"/>
                              </a:prstClr>
                            </a:solidFill>
                            <a:latin typeface="Cambria Math" panose="02040503050406030204" pitchFamily="18" charset="0"/>
                          </a:rPr>
                          <m:t>𝑅</m:t>
                        </m:r>
                      </m:e>
                      <m:sup>
                        <m:r>
                          <a:rPr lang="en-US" sz="1600" i="1" smtClean="0">
                            <a:solidFill>
                              <a:prstClr val="black">
                                <a:lumMod val="75000"/>
                                <a:lumOff val="25000"/>
                              </a:prstClr>
                            </a:solidFill>
                            <a:latin typeface="Cambria Math" panose="02040503050406030204" pitchFamily="18" charset="0"/>
                          </a:rPr>
                          <m:t>2</m:t>
                        </m:r>
                      </m:sup>
                    </m:sSup>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 0.071</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(POOR!)</a:t>
                </a:r>
              </a:p>
            </p:txBody>
          </p:sp>
        </mc:Choice>
        <mc:Fallback xmlns="">
          <p:sp>
            <p:nvSpPr>
              <p:cNvPr id="9" name="TextBox 8">
                <a:extLst>
                  <a:ext uri="{FF2B5EF4-FFF2-40B4-BE49-F238E27FC236}">
                    <a16:creationId xmlns:a16="http://schemas.microsoft.com/office/drawing/2014/main" id="{13365D0C-663F-4350-9842-345B7CD83BB6}"/>
                  </a:ext>
                </a:extLst>
              </p:cNvPr>
              <p:cNvSpPr txBox="1">
                <a:spLocks noRot="1" noChangeAspect="1" noMove="1" noResize="1" noEditPoints="1" noAdjustHandles="1" noChangeArrowheads="1" noChangeShapeType="1" noTextEdit="1"/>
              </p:cNvSpPr>
              <p:nvPr/>
            </p:nvSpPr>
            <p:spPr>
              <a:xfrm>
                <a:off x="9121704" y="4786491"/>
                <a:ext cx="1379913" cy="914400"/>
              </a:xfrm>
              <a:prstGeom prst="rect">
                <a:avLst/>
              </a:prstGeom>
              <a:blipFill>
                <a:blip r:embed="rId7"/>
                <a:stretch>
                  <a:fillRect l="-2203" t="-2667"/>
                </a:stretch>
              </a:blipFill>
            </p:spPr>
            <p:txBody>
              <a:bodyPr/>
              <a:lstStyle/>
              <a:p>
                <a:r>
                  <a:rPr lang="en-US">
                    <a:noFill/>
                  </a:rPr>
                  <a:t> </a:t>
                </a:r>
              </a:p>
            </p:txBody>
          </p:sp>
        </mc:Fallback>
      </mc:AlternateContent>
    </p:spTree>
    <p:extLst>
      <p:ext uri="{BB962C8B-B14F-4D97-AF65-F5344CB8AC3E}">
        <p14:creationId xmlns:p14="http://schemas.microsoft.com/office/powerpoint/2010/main" val="418681818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C25D-FB11-483A-8C1E-7514D6E59B84}"/>
              </a:ext>
            </a:extLst>
          </p:cNvPr>
          <p:cNvSpPr>
            <a:spLocks noGrp="1"/>
          </p:cNvSpPr>
          <p:nvPr>
            <p:ph type="title"/>
          </p:nvPr>
        </p:nvSpPr>
        <p:spPr/>
        <p:txBody>
          <a:bodyPr/>
          <a:lstStyle/>
          <a:p>
            <a:r>
              <a:rPr lang="en-US" dirty="0"/>
              <a:t>How to Calculate R</a:t>
            </a:r>
            <a:r>
              <a:rPr lang="en-US" baseline="30000" dirty="0"/>
              <a:t>2 </a:t>
            </a:r>
            <a:r>
              <a:rPr lang="en-US" dirty="0"/>
              <a:t>by Hand </a:t>
            </a:r>
          </a:p>
        </p:txBody>
      </p:sp>
      <p:sp>
        <p:nvSpPr>
          <p:cNvPr id="3" name="Content Placeholder 2">
            <a:extLst>
              <a:ext uri="{FF2B5EF4-FFF2-40B4-BE49-F238E27FC236}">
                <a16:creationId xmlns:a16="http://schemas.microsoft.com/office/drawing/2014/main" id="{175A892D-01A7-48F3-989B-FEA21CC41D80}"/>
              </a:ext>
            </a:extLst>
          </p:cNvPr>
          <p:cNvSpPr>
            <a:spLocks noGrp="1"/>
          </p:cNvSpPr>
          <p:nvPr>
            <p:ph sz="quarter" idx="10"/>
          </p:nvPr>
        </p:nvSpPr>
        <p:spPr>
          <a:xfrm>
            <a:off x="521206" y="1435608"/>
            <a:ext cx="5506519" cy="4893148"/>
          </a:xfrm>
        </p:spPr>
        <p:txBody>
          <a:bodyPr>
            <a:normAutofit fontScale="92500" lnSpcReduction="20000"/>
          </a:bodyPr>
          <a:lstStyle/>
          <a:p>
            <a:pPr marL="342900" indent="-342900">
              <a:buAutoNum type="arabicParenR"/>
            </a:pPr>
            <a:r>
              <a:rPr lang="en-US" dirty="0"/>
              <a:t>Separate training and test data, perform linear regression on training data. </a:t>
            </a:r>
          </a:p>
          <a:p>
            <a:pPr marL="342900" indent="-342900">
              <a:buAutoNum type="arabicParenR"/>
            </a:pPr>
            <a:r>
              <a:rPr lang="en-US" b="1" dirty="0"/>
              <a:t>Calculate sum of squares for regression:</a:t>
            </a:r>
            <a:r>
              <a:rPr lang="en-US" dirty="0"/>
              <a:t> using test data, subtract each predicted y value from each actual y value, square and sum</a:t>
            </a:r>
          </a:p>
          <a:p>
            <a:pPr marL="342900" indent="-342900">
              <a:buAutoNum type="arabicParenR"/>
            </a:pPr>
            <a:r>
              <a:rPr lang="en-US" b="1" dirty="0"/>
              <a:t>Calculate sum of squares for average: </a:t>
            </a:r>
            <a:r>
              <a:rPr lang="en-US" dirty="0"/>
              <a:t>using test data, subtract the average y value from each actual y value, square and sum</a:t>
            </a:r>
          </a:p>
          <a:p>
            <a:pPr marL="342900" indent="-342900">
              <a:buAutoNum type="arabicParenR"/>
            </a:pPr>
            <a:r>
              <a:rPr lang="en-US" dirty="0"/>
              <a:t>Divide the sum of squares for regression by the sum of squares for average, subtract that from 1.0. </a:t>
            </a:r>
          </a:p>
          <a:p>
            <a:r>
              <a:rPr lang="en-US" dirty="0"/>
              <a:t>Now you calculated R</a:t>
            </a:r>
            <a:r>
              <a:rPr lang="en-US" baseline="30000" dirty="0"/>
              <a:t>2 </a:t>
            </a:r>
            <a:r>
              <a:rPr lang="en-US" dirty="0"/>
              <a:t>from scratch!</a:t>
            </a:r>
          </a:p>
        </p:txBody>
      </p:sp>
      <p:sp>
        <p:nvSpPr>
          <p:cNvPr id="5" name="Rectangle 2">
            <a:extLst>
              <a:ext uri="{FF2B5EF4-FFF2-40B4-BE49-F238E27FC236}">
                <a16:creationId xmlns:a16="http://schemas.microsoft.com/office/drawing/2014/main" id="{4E1CCE35-B429-44CC-BDB1-E5739A8CD802}"/>
              </a:ext>
            </a:extLst>
          </p:cNvPr>
          <p:cNvSpPr>
            <a:spLocks noChangeArrowheads="1"/>
          </p:cNvSpPr>
          <p:nvPr/>
        </p:nvSpPr>
        <p:spPr bwMode="auto">
          <a:xfrm>
            <a:off x="6257546" y="1615805"/>
            <a:ext cx="5344361" cy="34855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1" u="none" strike="noStrike" cap="none" normalizeH="0" baseline="0" dirty="0">
                <a:ln>
                  <a:noFill/>
                </a:ln>
                <a:solidFill>
                  <a:srgbClr val="808080"/>
                </a:solidFill>
                <a:effectLst/>
                <a:latin typeface="JetBrains Mono"/>
              </a:rPr>
              <a:t># Calculating R-square from scratch</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slope = </a:t>
            </a:r>
            <a:r>
              <a:rPr kumimoji="0" lang="en-US" altLang="en-US" sz="1050" b="0" i="0" u="none" strike="noStrike" cap="none" normalizeH="0" baseline="0" dirty="0">
                <a:ln>
                  <a:noFill/>
                </a:ln>
                <a:solidFill>
                  <a:srgbClr val="0000FF"/>
                </a:solidFill>
                <a:effectLst/>
                <a:latin typeface="JetBrains Mono"/>
              </a:rPr>
              <a:t>1.73333333</a:t>
            </a:r>
            <a:br>
              <a:rPr kumimoji="0" lang="en-US" altLang="en-US" sz="1050" b="0" i="0" u="none" strike="noStrike" cap="none" normalizeH="0" baseline="0" dirty="0">
                <a:ln>
                  <a:noFill/>
                </a:ln>
                <a:solidFill>
                  <a:srgbClr val="0000FF"/>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y_intercept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5.49999999999999</a:t>
            </a:r>
            <a:br>
              <a:rPr kumimoji="0" lang="en-US" altLang="en-US" sz="1050" b="0" i="0" u="none" strike="noStrike" cap="none" normalizeH="0" baseline="0" dirty="0">
                <a:ln>
                  <a:noFill/>
                </a:ln>
                <a:solidFill>
                  <a:srgbClr val="0000FF"/>
                </a:solidFill>
                <a:effectLst/>
                <a:latin typeface="JetBrains Mono"/>
              </a:rPr>
            </a:br>
            <a:br>
              <a:rPr kumimoji="0" lang="en-US" altLang="en-US" sz="1050" b="0" i="0" u="none" strike="noStrike" cap="none" normalizeH="0" baseline="0" dirty="0">
                <a:ln>
                  <a:noFill/>
                </a:ln>
                <a:solidFill>
                  <a:srgbClr val="0000FF"/>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x_test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9</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3</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6</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7</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25</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10</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15</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19</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y_test_avg</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80"/>
                </a:solidFill>
                <a:effectLst/>
                <a:latin typeface="JetBrains Mono"/>
              </a:rPr>
              <a:t>sum</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80"/>
                </a:solidFill>
                <a:effectLst/>
                <a:latin typeface="JetBrains Mono"/>
              </a:rPr>
              <a:t>len</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17.25</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y_test_predict</a:t>
            </a:r>
            <a:r>
              <a:rPr kumimoji="0" lang="en-US" altLang="en-US" sz="1050" b="0" i="0" u="none" strike="noStrike" cap="none" normalizeH="0" baseline="0" dirty="0">
                <a:ln>
                  <a:noFill/>
                </a:ln>
                <a:solidFill>
                  <a:srgbClr val="000000"/>
                </a:solidFill>
                <a:effectLst/>
                <a:latin typeface="JetBrains Mono"/>
              </a:rPr>
              <a:t> = [(slope * x) + </a:t>
            </a:r>
            <a:r>
              <a:rPr kumimoji="0" lang="en-US" altLang="en-US" sz="1050" b="0" i="0" u="none" strike="noStrike" cap="none" normalizeH="0" baseline="0" dirty="0" err="1">
                <a:ln>
                  <a:noFill/>
                </a:ln>
                <a:solidFill>
                  <a:srgbClr val="000000"/>
                </a:solidFill>
                <a:effectLst/>
                <a:latin typeface="JetBrains Mono"/>
              </a:rPr>
              <a:t>y_intercept</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for </a:t>
            </a:r>
            <a:r>
              <a:rPr kumimoji="0" lang="en-US" altLang="en-US" sz="1050" b="0" i="0" u="none" strike="noStrike" cap="none" normalizeH="0" baseline="0" dirty="0">
                <a:ln>
                  <a:noFill/>
                </a:ln>
                <a:solidFill>
                  <a:srgbClr val="000000"/>
                </a:solidFill>
                <a:effectLst/>
                <a:latin typeface="JetBrains Mono"/>
              </a:rPr>
              <a:t>x </a:t>
            </a:r>
            <a:r>
              <a:rPr kumimoji="0" lang="en-US" altLang="en-US" sz="1050" b="1" i="0" u="none" strike="noStrike" cap="none" normalizeH="0" baseline="0" dirty="0">
                <a:ln>
                  <a:noFill/>
                </a:ln>
                <a:solidFill>
                  <a:srgbClr val="000080"/>
                </a:solidFill>
                <a:effectLst/>
                <a:latin typeface="JetBrains Mono"/>
              </a:rPr>
              <a:t>in </a:t>
            </a:r>
            <a:r>
              <a:rPr kumimoji="0" lang="en-US" altLang="en-US" sz="1050" b="0" i="0" u="none" strike="noStrike" cap="none" normalizeH="0" baseline="0" dirty="0" err="1">
                <a:ln>
                  <a:noFill/>
                </a:ln>
                <a:solidFill>
                  <a:srgbClr val="000000"/>
                </a:solidFill>
                <a:effectLst/>
                <a:latin typeface="JetBrains Mono"/>
              </a:rPr>
              <a:t>x_test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[21.099999969999992, 10.699999989999991, 15.89999997999999, 17.63333330999999]</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sum_sq_regression</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80"/>
                </a:solidFill>
                <a:effectLst/>
                <a:latin typeface="JetBrains Mono"/>
              </a:rPr>
              <a:t>sum</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00"/>
                </a:solidFill>
                <a:effectLst/>
                <a:latin typeface="JetBrains Mono"/>
              </a:rPr>
              <a:t>y_test_predict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2 </a:t>
            </a:r>
            <a:r>
              <a:rPr kumimoji="0" lang="en-US" altLang="en-US" sz="1050" b="1" i="0" u="none" strike="noStrike" cap="none" normalizeH="0" baseline="0" dirty="0">
                <a:ln>
                  <a:noFill/>
                </a:ln>
                <a:solidFill>
                  <a:srgbClr val="000080"/>
                </a:solidFill>
                <a:effectLst/>
                <a:latin typeface="JetBrains Mono"/>
              </a:rPr>
              <a:t>for </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in </a:t>
            </a:r>
            <a:r>
              <a:rPr kumimoji="0" lang="en-US" altLang="en-US" sz="1050" b="0" i="0" u="none" strike="noStrike" cap="none" normalizeH="0" baseline="0" dirty="0">
                <a:ln>
                  <a:noFill/>
                </a:ln>
                <a:solidFill>
                  <a:srgbClr val="000080"/>
                </a:solidFill>
                <a:effectLst/>
                <a:latin typeface="JetBrains Mono"/>
              </a:rPr>
              <a:t>range</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0</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80"/>
                </a:solidFill>
                <a:effectLst/>
                <a:latin typeface="JetBrains Mono"/>
              </a:rPr>
              <a:t>len</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sum_sq_total</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80"/>
                </a:solidFill>
                <a:effectLst/>
                <a:latin typeface="JetBrains Mono"/>
              </a:rPr>
              <a:t>sum</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00"/>
                </a:solidFill>
                <a:effectLst/>
                <a:latin typeface="JetBrains Mono"/>
              </a:rPr>
              <a:t>y_test_avg</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2 </a:t>
            </a:r>
            <a:r>
              <a:rPr kumimoji="0" lang="en-US" altLang="en-US" sz="1050" b="1" i="0" u="none" strike="noStrike" cap="none" normalizeH="0" baseline="0" dirty="0">
                <a:ln>
                  <a:noFill/>
                </a:ln>
                <a:solidFill>
                  <a:srgbClr val="000080"/>
                </a:solidFill>
                <a:effectLst/>
                <a:latin typeface="JetBrains Mono"/>
              </a:rPr>
              <a:t>for </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in </a:t>
            </a:r>
            <a:r>
              <a:rPr kumimoji="0" lang="en-US" altLang="en-US" sz="1050" b="0" i="0" u="none" strike="noStrike" cap="none" normalizeH="0" baseline="0" dirty="0">
                <a:ln>
                  <a:noFill/>
                </a:ln>
                <a:solidFill>
                  <a:srgbClr val="000080"/>
                </a:solidFill>
                <a:effectLst/>
                <a:latin typeface="JetBrains Mono"/>
              </a:rPr>
              <a:t>range</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0</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80"/>
                </a:solidFill>
                <a:effectLst/>
                <a:latin typeface="JetBrains Mono"/>
              </a:rPr>
              <a:t>len</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r_square</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1.0 </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err="1">
                <a:ln>
                  <a:noFill/>
                </a:ln>
                <a:solidFill>
                  <a:srgbClr val="000000"/>
                </a:solidFill>
                <a:effectLst/>
                <a:latin typeface="JetBrains Mono"/>
              </a:rPr>
              <a:t>sum_sq_regression</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00"/>
                </a:solidFill>
                <a:effectLst/>
                <a:latin typeface="JetBrains Mono"/>
              </a:rPr>
              <a:t>sum_sq_total</a:t>
            </a: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0.8478030805337009</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r_square</a:t>
            </a:r>
            <a:r>
              <a:rPr kumimoji="0" lang="en-US" altLang="en-US" sz="1050" b="0" i="0" u="none" strike="noStrike" cap="none" normalizeH="0" baseline="0" dirty="0">
                <a:ln>
                  <a:noFill/>
                </a:ln>
                <a:solidFill>
                  <a:srgbClr val="000000"/>
                </a:solidFill>
                <a:effectLst/>
                <a:latin typeface="JetBrains Mono"/>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8628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normAutofit fontScale="90000"/>
          </a:bodyPr>
          <a:lstStyle/>
          <a:p>
            <a:r>
              <a:rPr lang="en-US" dirty="0"/>
              <a:t>Hill Climbing – A Simple Optimization Algorithm</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or initial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4EEF-C645-4FBD-9F7A-E131495CD25F}"/>
              </a:ext>
            </a:extLst>
          </p:cNvPr>
          <p:cNvSpPr>
            <a:spLocks noGrp="1"/>
          </p:cNvSpPr>
          <p:nvPr>
            <p:ph type="title"/>
          </p:nvPr>
        </p:nvSpPr>
        <p:spPr/>
        <p:txBody>
          <a:bodyPr/>
          <a:lstStyle/>
          <a:p>
            <a:r>
              <a:rPr lang="en-US" dirty="0"/>
              <a:t>Scikit-Learn and R</a:t>
            </a:r>
            <a:r>
              <a:rPr lang="en-US" baseline="30000" dirty="0"/>
              <a:t>2</a:t>
            </a:r>
            <a:r>
              <a:rPr lang="en-US" dirty="0"/>
              <a:t> </a:t>
            </a:r>
          </a:p>
        </p:txBody>
      </p:sp>
      <p:sp>
        <p:nvSpPr>
          <p:cNvPr id="4" name="Rectangle 1">
            <a:extLst>
              <a:ext uri="{FF2B5EF4-FFF2-40B4-BE49-F238E27FC236}">
                <a16:creationId xmlns:a16="http://schemas.microsoft.com/office/drawing/2014/main" id="{270A269A-DEEA-402E-BF1F-1C1FBBCCED66}"/>
              </a:ext>
            </a:extLst>
          </p:cNvPr>
          <p:cNvSpPr>
            <a:spLocks noChangeArrowheads="1"/>
          </p:cNvSpPr>
          <p:nvPr/>
        </p:nvSpPr>
        <p:spPr bwMode="auto">
          <a:xfrm>
            <a:off x="6292900" y="1660434"/>
            <a:ext cx="5364480"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'https://bit.ly/3nJBdj9'</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660099"/>
                </a:solidFill>
                <a:effectLst/>
                <a:latin typeface="JetBrains Mono"/>
              </a:rPr>
              <a:t>n_splits</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random_state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shuffle</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0080"/>
                </a:solidFill>
                <a:effectLst/>
                <a:latin typeface="JetBrains Mono"/>
              </a:rPr>
              <a:t>True</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Use R-square to evaluate the performance</a:t>
            </a: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An R-square of 0 is no-fit, and 1 is perfect fit</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results =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(model, X, Y, </a:t>
            </a:r>
            <a:r>
              <a:rPr kumimoji="0" lang="en-US" altLang="en-US" sz="1400" b="0" i="0" u="none" strike="noStrike" cap="none" normalizeH="0" baseline="0" dirty="0">
                <a:ln>
                  <a:noFill/>
                </a:ln>
                <a:solidFill>
                  <a:srgbClr val="660099"/>
                </a:solidFill>
                <a:effectLst/>
                <a:latin typeface="JetBrains Mono"/>
              </a:rPr>
              <a:t>cv</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scoring</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'r2'</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"R^2: mean=%.3f (</a:t>
            </a:r>
            <a:r>
              <a:rPr kumimoji="0" lang="en-US" altLang="en-US" sz="1400" b="1" i="0" u="none" strike="noStrike" cap="none" normalizeH="0" baseline="0" dirty="0" err="1">
                <a:ln>
                  <a:noFill/>
                </a:ln>
                <a:solidFill>
                  <a:srgbClr val="008080"/>
                </a:solidFill>
                <a:effectLst/>
                <a:latin typeface="JetBrains Mono"/>
              </a:rPr>
              <a:t>stdev</a:t>
            </a:r>
            <a:r>
              <a:rPr kumimoji="0" lang="en-US" altLang="en-US" sz="1400" b="1" i="0" u="none" strike="noStrike" cap="none" normalizeH="0" baseline="0" dirty="0">
                <a:ln>
                  <a:noFill/>
                </a:ln>
                <a:solidFill>
                  <a:srgbClr val="008080"/>
                </a:solidFill>
                <a:effectLst/>
                <a:latin typeface="JetBrains Mono"/>
              </a:rPr>
              <a:t>-%.3f)"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results.std</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prints R^2: mean=0.590 (stdev-0.219)</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AF6ACBB4-3BF6-44B4-B139-F044FA6EFE66}"/>
              </a:ext>
            </a:extLst>
          </p:cNvPr>
          <p:cNvSpPr>
            <a:spLocks noChangeArrowheads="1"/>
          </p:cNvSpPr>
          <p:nvPr/>
        </p:nvSpPr>
        <p:spPr bwMode="auto">
          <a:xfrm>
            <a:off x="600459" y="1768156"/>
            <a:ext cx="522975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train_test_split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'https://bit.ly/3m20B31'</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X_train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X_test</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Y_train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Y_test</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train_test_split</a:t>
            </a:r>
            <a:r>
              <a:rPr kumimoji="0" lang="en-US" altLang="en-US" sz="1400" b="0" i="0" u="none" strike="noStrike" cap="none" normalizeH="0" baseline="0" dirty="0">
                <a:ln>
                  <a:noFill/>
                </a:ln>
                <a:solidFill>
                  <a:srgbClr val="000000"/>
                </a:solidFill>
                <a:effectLst/>
                <a:latin typeface="JetBrains Mono"/>
              </a:rPr>
              <a:t>(X, Y, </a:t>
            </a:r>
            <a:r>
              <a:rPr kumimoji="0" lang="en-US" altLang="en-US" sz="1400" b="0" i="0" u="none" strike="noStrike" cap="none" normalizeH="0" baseline="0" dirty="0" err="1">
                <a:ln>
                  <a:noFill/>
                </a:ln>
                <a:solidFill>
                  <a:srgbClr val="660099"/>
                </a:solidFill>
                <a:effectLst/>
                <a:latin typeface="JetBrains Mono"/>
              </a:rPr>
              <a:t>test_size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.33</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model.fit</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X_train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Y_train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 = </a:t>
            </a:r>
            <a:r>
              <a:rPr kumimoji="0" lang="en-US" altLang="en-US" sz="1400" b="0" i="0" u="none" strike="noStrike" cap="none" normalizeH="0" baseline="0" dirty="0" err="1">
                <a:ln>
                  <a:noFill/>
                </a:ln>
                <a:solidFill>
                  <a:srgbClr val="000000"/>
                </a:solidFill>
                <a:effectLst/>
                <a:latin typeface="JetBrains Mono"/>
              </a:rPr>
              <a:t>model.score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X_test</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Y_test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(result) </a:t>
            </a:r>
            <a:r>
              <a:rPr lang="en-US" altLang="en-US" sz="1400" i="1" dirty="0">
                <a:solidFill>
                  <a:srgbClr val="808080"/>
                </a:solidFill>
                <a:latin typeface="JetBrains Mono"/>
              </a:rPr>
              <a:t># prints 0.8478030825856914</a:t>
            </a:r>
          </a:p>
        </p:txBody>
      </p:sp>
      <p:sp>
        <p:nvSpPr>
          <p:cNvPr id="6" name="TextBox 5">
            <a:extLst>
              <a:ext uri="{FF2B5EF4-FFF2-40B4-BE49-F238E27FC236}">
                <a16:creationId xmlns:a16="http://schemas.microsoft.com/office/drawing/2014/main" id="{710D77BC-CDD3-4E0C-9ABF-53FF18659FBE}"/>
              </a:ext>
            </a:extLst>
          </p:cNvPr>
          <p:cNvSpPr txBox="1"/>
          <p:nvPr/>
        </p:nvSpPr>
        <p:spPr>
          <a:xfrm>
            <a:off x="6292900" y="1265414"/>
            <a:ext cx="914400" cy="914400"/>
          </a:xfrm>
          <a:prstGeom prst="rect">
            <a:avLst/>
          </a:prstGeom>
        </p:spPr>
        <p:txBody>
          <a:bodyPr vert="horz" wrap="none" lIns="91440" tIns="45720" rIns="91440" bIns="45720" rtlCol="0">
            <a:normAutofit/>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Using Cross Validation</a:t>
            </a:r>
          </a:p>
        </p:txBody>
      </p:sp>
      <p:sp>
        <p:nvSpPr>
          <p:cNvPr id="8" name="TextBox 7">
            <a:extLst>
              <a:ext uri="{FF2B5EF4-FFF2-40B4-BE49-F238E27FC236}">
                <a16:creationId xmlns:a16="http://schemas.microsoft.com/office/drawing/2014/main" id="{5F140FC1-B3B4-43F4-9C02-77EC49B09E8C}"/>
              </a:ext>
            </a:extLst>
          </p:cNvPr>
          <p:cNvSpPr txBox="1"/>
          <p:nvPr/>
        </p:nvSpPr>
        <p:spPr>
          <a:xfrm>
            <a:off x="600459" y="1265414"/>
            <a:ext cx="914400" cy="914400"/>
          </a:xfrm>
          <a:prstGeom prst="rect">
            <a:avLst/>
          </a:prstGeom>
        </p:spPr>
        <p:txBody>
          <a:bodyPr vert="horz" wrap="none" lIns="91440" tIns="45720" rIns="91440" bIns="45720" rtlCol="0">
            <a:normAutofit/>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Using 3-Fold </a:t>
            </a:r>
          </a:p>
        </p:txBody>
      </p:sp>
    </p:spTree>
    <p:extLst>
      <p:ext uri="{BB962C8B-B14F-4D97-AF65-F5344CB8AC3E}">
        <p14:creationId xmlns:p14="http://schemas.microsoft.com/office/powerpoint/2010/main" val="33841800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Appendix C</a:t>
            </a:r>
            <a:br>
              <a:rPr lang="en-US" sz="4400" dirty="0">
                <a:solidFill>
                  <a:schemeClr val="bg1"/>
                </a:solidFill>
              </a:rPr>
            </a:br>
            <a:r>
              <a:rPr lang="en-US" sz="4400" dirty="0">
                <a:solidFill>
                  <a:schemeClr val="bg1"/>
                </a:solidFill>
              </a:rPr>
              <a:t>Rescaling Data</a:t>
            </a:r>
          </a:p>
        </p:txBody>
      </p:sp>
    </p:spTree>
    <p:extLst>
      <p:ext uri="{BB962C8B-B14F-4D97-AF65-F5344CB8AC3E}">
        <p14:creationId xmlns:p14="http://schemas.microsoft.com/office/powerpoint/2010/main" val="16138052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92500" lnSpcReduction="20000"/>
          </a:bodyPr>
          <a:lstStyle/>
          <a:p>
            <a:pPr>
              <a:spcAft>
                <a:spcPts val="2000"/>
              </a:spcAft>
            </a:pPr>
            <a:r>
              <a:rPr lang="en-US" b="1" dirty="0">
                <a:solidFill>
                  <a:srgbClr val="FF0000"/>
                </a:solidFill>
              </a:rPr>
              <a:t>Normalization </a:t>
            </a:r>
            <a:r>
              <a:rPr lang="en-US" b="1" dirty="0">
                <a:solidFill>
                  <a:schemeClr val="tx1"/>
                </a:solidFill>
              </a:rPr>
              <a:t>is scaling and converting the values of each variable, so they are relatively close together. </a:t>
            </a:r>
          </a:p>
          <a:p>
            <a:pPr marL="285750" indent="-285750">
              <a:spcAft>
                <a:spcPts val="2000"/>
              </a:spcAft>
              <a:buFont typeface="Arial" panose="020B0604020202020204" pitchFamily="34" charset="0"/>
              <a:buChar char="•"/>
            </a:pPr>
            <a:r>
              <a:rPr lang="en-US" dirty="0">
                <a:solidFill>
                  <a:schemeClr val="tx1"/>
                </a:solidFill>
              </a:rPr>
              <a:t>Imagine you had a variable </a:t>
            </a:r>
            <a:r>
              <a:rPr lang="en-US" b="1" i="1" dirty="0">
                <a:solidFill>
                  <a:schemeClr val="tx1"/>
                </a:solidFill>
              </a:rPr>
              <a:t>age</a:t>
            </a:r>
            <a:r>
              <a:rPr lang="en-US" dirty="0">
                <a:solidFill>
                  <a:schemeClr val="tx1"/>
                </a:solidFill>
              </a:rPr>
              <a:t> whose values typically range in 0-99. </a:t>
            </a:r>
          </a:p>
          <a:p>
            <a:pPr marL="285750" indent="-285750">
              <a:spcAft>
                <a:spcPts val="2000"/>
              </a:spcAft>
              <a:buFont typeface="Arial" panose="020B0604020202020204" pitchFamily="34" charset="0"/>
              <a:buChar char="•"/>
            </a:pPr>
            <a:r>
              <a:rPr lang="en-US" dirty="0">
                <a:solidFill>
                  <a:schemeClr val="tx1"/>
                </a:solidFill>
              </a:rPr>
              <a:t>But you had another variable </a:t>
            </a:r>
            <a:r>
              <a:rPr lang="en-US" b="1" i="1" dirty="0">
                <a:solidFill>
                  <a:schemeClr val="tx1"/>
                </a:solidFill>
              </a:rPr>
              <a:t>income</a:t>
            </a:r>
            <a:r>
              <a:rPr lang="en-US" dirty="0">
                <a:solidFill>
                  <a:schemeClr val="tx1"/>
                </a:solidFill>
              </a:rPr>
              <a:t> that typically ranges from 30,000 to 1,000,000.</a:t>
            </a:r>
          </a:p>
          <a:p>
            <a:pPr marL="285750" indent="-285750">
              <a:spcAft>
                <a:spcPts val="2000"/>
              </a:spcAft>
              <a:buFont typeface="Arial" panose="020B0604020202020204" pitchFamily="34" charset="0"/>
              <a:buChar char="•"/>
            </a:pPr>
            <a:r>
              <a:rPr lang="en-US" dirty="0">
                <a:solidFill>
                  <a:schemeClr val="tx1"/>
                </a:solidFill>
              </a:rPr>
              <a:t>Because these ranges are so drastically different, fitting a model is not going to be productive until you transform them somehow. </a:t>
            </a:r>
          </a:p>
          <a:p>
            <a:pPr>
              <a:spcAft>
                <a:spcPts val="2000"/>
              </a:spcAft>
            </a:pPr>
            <a:r>
              <a:rPr lang="en-US" b="1" dirty="0">
                <a:solidFill>
                  <a:schemeClr val="tx1"/>
                </a:solidFill>
              </a:rPr>
              <a:t>There are a variety of techniques you can employ from linear scaling to fitting to a standard normal distribution. </a:t>
            </a:r>
            <a:endParaRPr lang="en-US" b="1"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5" name="Picture 4" descr="A close up of a remote control&#10;&#10;Description automatically generated">
            <a:extLst>
              <a:ext uri="{FF2B5EF4-FFF2-40B4-BE49-F238E27FC236}">
                <a16:creationId xmlns:a16="http://schemas.microsoft.com/office/drawing/2014/main" id="{533C81AB-9E30-43E9-A818-6F031532A9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1602" y="1435608"/>
            <a:ext cx="3880413" cy="2586942"/>
          </a:xfrm>
          <a:prstGeom prst="rect">
            <a:avLst/>
          </a:prstGeom>
        </p:spPr>
      </p:pic>
    </p:spTree>
    <p:extLst>
      <p:ext uri="{BB962C8B-B14F-4D97-AF65-F5344CB8AC3E}">
        <p14:creationId xmlns:p14="http://schemas.microsoft.com/office/powerpoint/2010/main" val="34408670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normAutofit/>
          </a:bodyPr>
          <a:lstStyle/>
          <a:p>
            <a:r>
              <a:rPr lang="en-US" dirty="0"/>
              <a:t>Rescaling</a:t>
            </a:r>
          </a:p>
        </p:txBody>
      </p:sp>
      <p:sp>
        <p:nvSpPr>
          <p:cNvPr id="3" name="Rectangle 1">
            <a:extLst>
              <a:ext uri="{FF2B5EF4-FFF2-40B4-BE49-F238E27FC236}">
                <a16:creationId xmlns:a16="http://schemas.microsoft.com/office/drawing/2014/main" id="{BC9C684B-D654-45F5-9A7C-9A18B02BF463}"/>
              </a:ext>
            </a:extLst>
          </p:cNvPr>
          <p:cNvSpPr>
            <a:spLocks noChangeArrowheads="1"/>
          </p:cNvSpPr>
          <p:nvPr/>
        </p:nvSpPr>
        <p:spPr bwMode="auto">
          <a:xfrm>
            <a:off x="6224590" y="1350176"/>
            <a:ext cx="5291138"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a:ln>
                  <a:noFill/>
                </a:ln>
                <a:solidFill>
                  <a:srgbClr val="000000"/>
                </a:solidFill>
                <a:effectLst/>
                <a:latin typeface="JetBrains Mono"/>
              </a:rPr>
              <a:t>pandas </a:t>
            </a:r>
            <a:r>
              <a:rPr kumimoji="0" lang="en-US" altLang="en-US" sz="1000" b="1" i="0" u="none" strike="noStrike" cap="none" normalizeH="0" baseline="0" dirty="0">
                <a:ln>
                  <a:noFill/>
                </a:ln>
                <a:solidFill>
                  <a:srgbClr val="000080"/>
                </a:solidFill>
                <a:effectLst/>
                <a:latin typeface="JetBrains Mono"/>
              </a:rPr>
              <a:t>as </a:t>
            </a:r>
            <a:r>
              <a:rPr kumimoji="0" lang="en-US" altLang="en-US" sz="1000" b="0" i="0" u="none" strike="noStrike" cap="none" normalizeH="0" baseline="0" dirty="0">
                <a:ln>
                  <a:noFill/>
                </a:ln>
                <a:solidFill>
                  <a:srgbClr val="000000"/>
                </a:solidFill>
                <a:effectLst/>
                <a:latin typeface="JetBrains Mono"/>
              </a:rPr>
              <a:t>pd</a:t>
            </a:r>
            <a:br>
              <a:rPr kumimoji="0" lang="en-US" altLang="en-US" sz="1000" b="0" i="0" u="none" strike="noStrike" cap="none" normalizeH="0" baseline="0" dirty="0">
                <a:ln>
                  <a:noFill/>
                </a:ln>
                <a:solidFill>
                  <a:srgbClr val="000000"/>
                </a:solidFill>
                <a:effectLst/>
                <a:latin typeface="JetBrains Mono"/>
              </a:rPr>
            </a:br>
            <a:r>
              <a:rPr kumimoji="0" lang="en-US" altLang="en-US" sz="1000" b="1" i="0" u="none" strike="noStrike" cap="none" normalizeH="0" baseline="0" dirty="0">
                <a:ln>
                  <a:noFill/>
                </a:ln>
                <a:solidFill>
                  <a:srgbClr val="000080"/>
                </a:solidFill>
                <a:effectLst/>
                <a:latin typeface="JetBrains Mono"/>
              </a:rPr>
              <a:t>from </a:t>
            </a:r>
            <a:r>
              <a:rPr kumimoji="0" lang="en-US" altLang="en-US" sz="1000" b="0" i="0" u="none" strike="noStrike" cap="none" normalizeH="0" baseline="0" dirty="0" err="1">
                <a:ln>
                  <a:noFill/>
                </a:ln>
                <a:solidFill>
                  <a:srgbClr val="000000"/>
                </a:solidFill>
                <a:effectLst/>
                <a:latin typeface="JetBrains Mono"/>
              </a:rPr>
              <a:t>sklearn.preprocessing</a:t>
            </a:r>
            <a:r>
              <a:rPr kumimoji="0" lang="en-US" altLang="en-US" sz="1000" b="0" i="0" u="none" strike="noStrike" cap="none" normalizeH="0" baseline="0" dirty="0">
                <a:ln>
                  <a:noFill/>
                </a:ln>
                <a:solidFill>
                  <a:srgbClr val="000000"/>
                </a:solidFill>
                <a:effectLst/>
                <a:latin typeface="JetBrains Mono"/>
              </a:rPr>
              <a:t> </a:t>
            </a: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err="1">
                <a:ln>
                  <a:noFill/>
                </a:ln>
                <a:solidFill>
                  <a:srgbClr val="000000"/>
                </a:solidFill>
                <a:effectLst/>
                <a:latin typeface="JetBrains Mono"/>
              </a:rPr>
              <a:t>MinMaxScaler</a:t>
            </a:r>
            <a:br>
              <a:rPr kumimoji="0" lang="en-US" altLang="en-US" sz="1000" b="0" i="0" u="none" strike="noStrike" cap="none" normalizeH="0" baseline="0" dirty="0">
                <a:ln>
                  <a:noFill/>
                </a:ln>
                <a:solidFill>
                  <a:srgbClr val="000000"/>
                </a:solidFill>
                <a:effectLst/>
                <a:latin typeface="JetBrains Mono"/>
              </a:rPr>
            </a:br>
            <a:br>
              <a:rPr kumimoji="0" lang="en-US" altLang="en-US" sz="1000" b="1" i="0" u="none" strike="noStrike" cap="none" normalizeH="0" baseline="0" dirty="0">
                <a:ln>
                  <a:noFill/>
                </a:ln>
                <a:solidFill>
                  <a:srgbClr val="0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df = </a:t>
            </a:r>
            <a:r>
              <a:rPr kumimoji="0" lang="en-US" altLang="en-US" sz="1000" b="0" i="0" u="none" strike="noStrike" cap="none" normalizeH="0" baseline="0" dirty="0" err="1">
                <a:ln>
                  <a:noFill/>
                </a:ln>
                <a:solidFill>
                  <a:srgbClr val="000000"/>
                </a:solidFill>
                <a:effectLst/>
                <a:latin typeface="JetBrains Mono"/>
              </a:rPr>
              <a:t>pd.read_csv</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'https://bit.ly/33iTfS9'</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660099"/>
                </a:solidFill>
                <a:effectLst/>
                <a:latin typeface="JetBrains Mono"/>
              </a:rPr>
              <a:t>delimiter</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X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output column (all rows, 5th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Y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4</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Rescale all the input variables to be between 0 and 1</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scaler = </a:t>
            </a:r>
            <a:r>
              <a:rPr kumimoji="0" lang="en-US" altLang="en-US" sz="1000" b="0" i="0" u="none" strike="noStrike" cap="none" normalizeH="0" baseline="0" dirty="0" err="1">
                <a:ln>
                  <a:noFill/>
                </a:ln>
                <a:solidFill>
                  <a:srgbClr val="000000"/>
                </a:solidFill>
                <a:effectLst/>
                <a:latin typeface="JetBrains Mono"/>
              </a:rPr>
              <a:t>MinMaxScaler</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err="1">
                <a:ln>
                  <a:noFill/>
                </a:ln>
                <a:solidFill>
                  <a:srgbClr val="660099"/>
                </a:solidFill>
                <a:effectLst/>
                <a:latin typeface="JetBrains Mono"/>
              </a:rPr>
              <a:t>feature_range</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a:ln>
                  <a:noFill/>
                </a:ln>
                <a:solidFill>
                  <a:srgbClr val="0000FF"/>
                </a:solidFill>
                <a:effectLst/>
                <a:latin typeface="JetBrains Mono"/>
              </a:rPr>
              <a:t>0.0</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1.0</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 = </a:t>
            </a:r>
            <a:r>
              <a:rPr kumimoji="0" lang="en-US" altLang="en-US" sz="1000" b="0" i="0" u="none" strike="noStrike" cap="none" normalizeH="0" baseline="0" dirty="0" err="1">
                <a:ln>
                  <a:noFill/>
                </a:ln>
                <a:solidFill>
                  <a:srgbClr val="000000"/>
                </a:solidFill>
                <a:effectLst/>
                <a:latin typeface="JetBrains Mono"/>
              </a:rPr>
              <a:t>scaler.fit_transform</a:t>
            </a:r>
            <a:r>
              <a:rPr kumimoji="0" lang="en-US" altLang="en-US" sz="1000" b="0" i="0" u="none" strike="noStrike" cap="none" normalizeH="0" baseline="0" dirty="0">
                <a:ln>
                  <a:noFill/>
                </a:ln>
                <a:solidFill>
                  <a:srgbClr val="000000"/>
                </a:solidFill>
                <a:effectLst/>
                <a:latin typeface="JetBrains Mono"/>
              </a:rPr>
              <a:t>(X)</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B3107FB-49A4-4F79-8E69-DADD3E39AEB2}"/>
              </a:ext>
            </a:extLst>
          </p:cNvPr>
          <p:cNvSpPr txBox="1"/>
          <p:nvPr/>
        </p:nvSpPr>
        <p:spPr>
          <a:xfrm>
            <a:off x="6224590" y="4166761"/>
            <a:ext cx="4771780" cy="291547"/>
          </a:xfrm>
          <a:prstGeom prst="rect">
            <a:avLst/>
          </a:prstGeom>
        </p:spPr>
        <p:txBody>
          <a:bodyPr vert="horz" wrap="square" lIns="91440" tIns="45720" rIns="91440" bIns="45720" rtlCol="0">
            <a:normAutofit fontScale="77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simple rescale between 0.0 and 1.0 above in scikit-learn</a:t>
            </a:r>
          </a:p>
        </p:txBody>
      </p:sp>
      <p:sp>
        <p:nvSpPr>
          <p:cNvPr id="7" name="Content Placeholder 2">
            <a:extLst>
              <a:ext uri="{FF2B5EF4-FFF2-40B4-BE49-F238E27FC236}">
                <a16:creationId xmlns:a16="http://schemas.microsoft.com/office/drawing/2014/main" id="{9FE961A5-2016-4137-BACD-9AA5BDD5AFA8}"/>
              </a:ext>
            </a:extLst>
          </p:cNvPr>
          <p:cNvSpPr>
            <a:spLocks noGrp="1"/>
          </p:cNvSpPr>
          <p:nvPr>
            <p:ph sz="quarter" idx="10"/>
          </p:nvPr>
        </p:nvSpPr>
        <p:spPr>
          <a:xfrm>
            <a:off x="539496" y="1435608"/>
            <a:ext cx="5427916" cy="4974336"/>
          </a:xfrm>
        </p:spPr>
        <p:txBody>
          <a:bodyPr>
            <a:normAutofit/>
          </a:bodyPr>
          <a:lstStyle/>
          <a:p>
            <a:r>
              <a:rPr lang="en-US" b="1" dirty="0"/>
              <a:t>When you have different fields with varying scales, it can be helpful to </a:t>
            </a:r>
            <a:r>
              <a:rPr lang="en-US" b="1" dirty="0">
                <a:solidFill>
                  <a:srgbClr val="FF0000"/>
                </a:solidFill>
              </a:rPr>
              <a:t>rescale</a:t>
            </a:r>
            <a:r>
              <a:rPr lang="en-US" b="1" dirty="0"/>
              <a:t>, or normalize, the data by compressing it between 0.0 and 1.0. </a:t>
            </a:r>
          </a:p>
          <a:p>
            <a:r>
              <a:rPr lang="en-US" dirty="0"/>
              <a:t>This can be helpful for optimization algorithms that perform training, making it easier to iterate parameters to fit the data more productively. </a:t>
            </a:r>
          </a:p>
          <a:p>
            <a:r>
              <a:rPr lang="en-US" b="1" dirty="0"/>
              <a:t>Note you do not always have to rescale, but sometimes it can give a better result especially for data with fields that vary in scale. </a:t>
            </a:r>
          </a:p>
        </p:txBody>
      </p:sp>
      <p:pic>
        <p:nvPicPr>
          <p:cNvPr id="8" name="Picture 7">
            <a:extLst>
              <a:ext uri="{FF2B5EF4-FFF2-40B4-BE49-F238E27FC236}">
                <a16:creationId xmlns:a16="http://schemas.microsoft.com/office/drawing/2014/main" id="{99DA0B33-8F50-47D7-9854-8F724ACF612B}"/>
              </a:ext>
            </a:extLst>
          </p:cNvPr>
          <p:cNvPicPr>
            <a:picLocks noChangeAspect="1"/>
          </p:cNvPicPr>
          <p:nvPr/>
        </p:nvPicPr>
        <p:blipFill>
          <a:blip r:embed="rId2"/>
          <a:stretch>
            <a:fillRect/>
          </a:stretch>
        </p:blipFill>
        <p:spPr>
          <a:xfrm>
            <a:off x="8610480" y="4767110"/>
            <a:ext cx="2651727" cy="1019365"/>
          </a:xfrm>
          <a:prstGeom prst="rect">
            <a:avLst/>
          </a:prstGeom>
        </p:spPr>
      </p:pic>
      <p:pic>
        <p:nvPicPr>
          <p:cNvPr id="11" name="Picture 10">
            <a:extLst>
              <a:ext uri="{FF2B5EF4-FFF2-40B4-BE49-F238E27FC236}">
                <a16:creationId xmlns:a16="http://schemas.microsoft.com/office/drawing/2014/main" id="{97DB9C76-52AF-41F1-AB1C-69EC7B498C3A}"/>
              </a:ext>
            </a:extLst>
          </p:cNvPr>
          <p:cNvPicPr>
            <a:picLocks noChangeAspect="1"/>
          </p:cNvPicPr>
          <p:nvPr/>
        </p:nvPicPr>
        <p:blipFill>
          <a:blip r:embed="rId3"/>
          <a:stretch>
            <a:fillRect/>
          </a:stretch>
        </p:blipFill>
        <p:spPr>
          <a:xfrm>
            <a:off x="6310314" y="4700856"/>
            <a:ext cx="1011782" cy="1151875"/>
          </a:xfrm>
          <a:prstGeom prst="rect">
            <a:avLst/>
          </a:prstGeom>
        </p:spPr>
      </p:pic>
      <p:cxnSp>
        <p:nvCxnSpPr>
          <p:cNvPr id="13" name="Straight Arrow Connector 12">
            <a:extLst>
              <a:ext uri="{FF2B5EF4-FFF2-40B4-BE49-F238E27FC236}">
                <a16:creationId xmlns:a16="http://schemas.microsoft.com/office/drawing/2014/main" id="{8D478900-294E-49F2-B208-BAE397800117}"/>
              </a:ext>
            </a:extLst>
          </p:cNvPr>
          <p:cNvCxnSpPr/>
          <p:nvPr/>
        </p:nvCxnSpPr>
        <p:spPr>
          <a:xfrm>
            <a:off x="7558088" y="5233930"/>
            <a:ext cx="77152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03246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lstStyle/>
          <a:p>
            <a:r>
              <a:rPr lang="en-US" dirty="0"/>
              <a:t>Standardization</a:t>
            </a:r>
          </a:p>
        </p:txBody>
      </p:sp>
      <p:sp>
        <p:nvSpPr>
          <p:cNvPr id="3" name="Content Placeholder 2">
            <a:extLst>
              <a:ext uri="{FF2B5EF4-FFF2-40B4-BE49-F238E27FC236}">
                <a16:creationId xmlns:a16="http://schemas.microsoft.com/office/drawing/2014/main" id="{24F29624-4D5A-468B-BD76-36D136009040}"/>
              </a:ext>
            </a:extLst>
          </p:cNvPr>
          <p:cNvSpPr>
            <a:spLocks noGrp="1"/>
          </p:cNvSpPr>
          <p:nvPr>
            <p:ph sz="quarter" idx="10"/>
          </p:nvPr>
        </p:nvSpPr>
        <p:spPr>
          <a:xfrm>
            <a:off x="539495" y="1435608"/>
            <a:ext cx="5789867" cy="3977640"/>
          </a:xfrm>
        </p:spPr>
        <p:txBody>
          <a:bodyPr/>
          <a:lstStyle/>
          <a:p>
            <a:r>
              <a:rPr lang="en-US" b="1" dirty="0">
                <a:solidFill>
                  <a:srgbClr val="FF0000"/>
                </a:solidFill>
              </a:rPr>
              <a:t>Standardization</a:t>
            </a:r>
            <a:r>
              <a:rPr lang="en-US" b="1" dirty="0"/>
              <a:t> is transforming numeric variables to fit a standard normal distribution (with a mean of 0 and standard deviation of 1) and express each value in standard deviations.</a:t>
            </a:r>
          </a:p>
          <a:p>
            <a:r>
              <a:rPr lang="en-US" dirty="0"/>
              <a:t>It can be preferable to rescaling, if the data can assume a normal distribution for each variable.</a:t>
            </a:r>
          </a:p>
          <a:p>
            <a:r>
              <a:rPr lang="en-US" dirty="0"/>
              <a:t>In other words, standardization is finding the z-scores for each variable. </a:t>
            </a:r>
          </a:p>
        </p:txBody>
      </p:sp>
      <p:sp>
        <p:nvSpPr>
          <p:cNvPr id="4" name="Rectangle 1">
            <a:extLst>
              <a:ext uri="{FF2B5EF4-FFF2-40B4-BE49-F238E27FC236}">
                <a16:creationId xmlns:a16="http://schemas.microsoft.com/office/drawing/2014/main" id="{8267934E-27DA-466A-A5A6-1792A7E8B674}"/>
              </a:ext>
            </a:extLst>
          </p:cNvPr>
          <p:cNvSpPr>
            <a:spLocks noChangeArrowheads="1"/>
          </p:cNvSpPr>
          <p:nvPr/>
        </p:nvSpPr>
        <p:spPr bwMode="auto">
          <a:xfrm>
            <a:off x="7800974" y="1304803"/>
            <a:ext cx="3586163" cy="27084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a:ln>
                  <a:noFill/>
                </a:ln>
                <a:solidFill>
                  <a:srgbClr val="000000"/>
                </a:solidFill>
                <a:effectLst/>
                <a:latin typeface="JetBrains Mono"/>
              </a:rPr>
              <a:t>pandas </a:t>
            </a:r>
            <a:r>
              <a:rPr kumimoji="0" lang="en-US" altLang="en-US" sz="1000" b="1" i="0" u="none" strike="noStrike" cap="none" normalizeH="0" baseline="0" dirty="0">
                <a:ln>
                  <a:noFill/>
                </a:ln>
                <a:solidFill>
                  <a:srgbClr val="000080"/>
                </a:solidFill>
                <a:effectLst/>
                <a:latin typeface="JetBrains Mono"/>
              </a:rPr>
              <a:t>as </a:t>
            </a:r>
            <a:r>
              <a:rPr kumimoji="0" lang="en-US" altLang="en-US" sz="1000" b="0" i="0" u="none" strike="noStrike" cap="none" normalizeH="0" baseline="0" dirty="0">
                <a:ln>
                  <a:noFill/>
                </a:ln>
                <a:solidFill>
                  <a:srgbClr val="000000"/>
                </a:solidFill>
                <a:effectLst/>
                <a:latin typeface="JetBrains Mono"/>
              </a:rPr>
              <a:t>pd</a:t>
            </a:r>
            <a:br>
              <a:rPr kumimoji="0" lang="en-US" altLang="en-US" sz="1000" b="0" i="0" u="none" strike="noStrike" cap="none" normalizeH="0" baseline="0" dirty="0">
                <a:ln>
                  <a:noFill/>
                </a:ln>
                <a:solidFill>
                  <a:srgbClr val="000000"/>
                </a:solidFill>
                <a:effectLst/>
                <a:latin typeface="JetBrains Mono"/>
              </a:rPr>
            </a:br>
            <a:r>
              <a:rPr kumimoji="0" lang="en-US" altLang="en-US" sz="1000" b="1" i="0" u="none" strike="noStrike" cap="none" normalizeH="0" baseline="0" dirty="0">
                <a:ln>
                  <a:noFill/>
                </a:ln>
                <a:solidFill>
                  <a:srgbClr val="000080"/>
                </a:solidFill>
                <a:effectLst/>
                <a:latin typeface="JetBrains Mono"/>
              </a:rPr>
              <a:t>from </a:t>
            </a:r>
            <a:r>
              <a:rPr kumimoji="0" lang="en-US" altLang="en-US" sz="1000" b="0" i="0" u="none" strike="noStrike" cap="none" normalizeH="0" baseline="0" dirty="0" err="1">
                <a:ln>
                  <a:noFill/>
                </a:ln>
                <a:solidFill>
                  <a:srgbClr val="000000"/>
                </a:solidFill>
                <a:effectLst/>
                <a:latin typeface="JetBrains Mono"/>
              </a:rPr>
              <a:t>sklearn.preprocessing</a:t>
            </a:r>
            <a:r>
              <a:rPr kumimoji="0" lang="en-US" altLang="en-US" sz="1000" b="0" i="0" u="none" strike="noStrike" cap="none" normalizeH="0" baseline="0" dirty="0">
                <a:ln>
                  <a:noFill/>
                </a:ln>
                <a:solidFill>
                  <a:srgbClr val="000000"/>
                </a:solidFill>
                <a:effectLst/>
                <a:latin typeface="JetBrains Mono"/>
              </a:rPr>
              <a:t> </a:t>
            </a: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err="1">
                <a:ln>
                  <a:noFill/>
                </a:ln>
                <a:solidFill>
                  <a:srgbClr val="000000"/>
                </a:solidFill>
                <a:effectLst/>
                <a:latin typeface="JetBrains Mono"/>
              </a:rPr>
              <a:t>StandardScaler</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br>
              <a:rPr kumimoji="0" lang="en-US" altLang="en-US" sz="1000" b="1" i="0" u="none" strike="noStrike" cap="none" normalizeH="0" baseline="0" dirty="0">
                <a:ln>
                  <a:noFill/>
                </a:ln>
                <a:solidFill>
                  <a:srgbClr val="0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df = </a:t>
            </a:r>
            <a:r>
              <a:rPr kumimoji="0" lang="en-US" altLang="en-US" sz="1000" b="0" i="0" u="none" strike="noStrike" cap="none" normalizeH="0" baseline="0" dirty="0" err="1">
                <a:ln>
                  <a:noFill/>
                </a:ln>
                <a:solidFill>
                  <a:srgbClr val="000000"/>
                </a:solidFill>
                <a:effectLst/>
                <a:latin typeface="JetBrains Mono"/>
              </a:rPr>
              <a:t>pd.read_csv</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'https://bit.ly/3flZJSR'</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660099"/>
                </a:solidFill>
                <a:effectLst/>
                <a:latin typeface="JetBrains Mono"/>
              </a:rPr>
              <a:t>delimiter</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X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output column (all rows,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Y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Rescale all the input variables to be between 0 and 1</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scaler = </a:t>
            </a:r>
            <a:r>
              <a:rPr kumimoji="0" lang="en-US" altLang="en-US" sz="1000" b="0" i="0" u="none" strike="noStrike" cap="none" normalizeH="0" baseline="0" dirty="0" err="1">
                <a:ln>
                  <a:noFill/>
                </a:ln>
                <a:solidFill>
                  <a:srgbClr val="000000"/>
                </a:solidFill>
                <a:effectLst/>
                <a:latin typeface="JetBrains Mono"/>
              </a:rPr>
              <a:t>StandardScaler</a:t>
            </a:r>
            <a:r>
              <a:rPr kumimoji="0" lang="en-US" altLang="en-US" sz="1000" b="0" i="0" u="none" strike="noStrike" cap="none" normalizeH="0" baseline="0" dirty="0">
                <a:ln>
                  <a:noFill/>
                </a:ln>
                <a:solidFill>
                  <a:srgbClr val="000000"/>
                </a:solidFill>
                <a:effectLst/>
                <a:latin typeface="JetBrains Mono"/>
              </a:rPr>
              <a:t>().fit(X)</a:t>
            </a: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 = </a:t>
            </a:r>
            <a:r>
              <a:rPr kumimoji="0" lang="en-US" altLang="en-US" sz="1000" b="0" i="0" u="none" strike="noStrike" cap="none" normalizeH="0" baseline="0" dirty="0" err="1">
                <a:ln>
                  <a:noFill/>
                </a:ln>
                <a:solidFill>
                  <a:srgbClr val="000000"/>
                </a:solidFill>
                <a:effectLst/>
                <a:latin typeface="JetBrains Mono"/>
              </a:rPr>
              <a:t>scaler.fit_transform</a:t>
            </a:r>
            <a:r>
              <a:rPr kumimoji="0" lang="en-US" altLang="en-US" sz="1000" b="0" i="0" u="none" strike="noStrike" cap="none" normalizeH="0" baseline="0" dirty="0">
                <a:ln>
                  <a:noFill/>
                </a:ln>
                <a:solidFill>
                  <a:srgbClr val="000000"/>
                </a:solidFill>
                <a:effectLst/>
                <a:latin typeface="JetBrains Mono"/>
              </a:rPr>
              <a:t>(X)</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62DCC63-4CA9-43AC-8862-59D2463A3274}"/>
              </a:ext>
            </a:extLst>
          </p:cNvPr>
          <p:cNvPicPr>
            <a:picLocks noChangeAspect="1"/>
          </p:cNvPicPr>
          <p:nvPr/>
        </p:nvPicPr>
        <p:blipFill>
          <a:blip r:embed="rId2"/>
          <a:stretch>
            <a:fillRect/>
          </a:stretch>
        </p:blipFill>
        <p:spPr>
          <a:xfrm>
            <a:off x="7586662" y="5553145"/>
            <a:ext cx="3913699" cy="927913"/>
          </a:xfrm>
          <a:prstGeom prst="rect">
            <a:avLst/>
          </a:prstGeom>
        </p:spPr>
      </p:pic>
      <p:pic>
        <p:nvPicPr>
          <p:cNvPr id="8" name="Picture 7">
            <a:extLst>
              <a:ext uri="{FF2B5EF4-FFF2-40B4-BE49-F238E27FC236}">
                <a16:creationId xmlns:a16="http://schemas.microsoft.com/office/drawing/2014/main" id="{340F2E1C-4F18-4489-8B6F-BE928ECD68B7}"/>
              </a:ext>
            </a:extLst>
          </p:cNvPr>
          <p:cNvPicPr>
            <a:picLocks noChangeAspect="1"/>
          </p:cNvPicPr>
          <p:nvPr/>
        </p:nvPicPr>
        <p:blipFill>
          <a:blip r:embed="rId3"/>
          <a:stretch>
            <a:fillRect/>
          </a:stretch>
        </p:blipFill>
        <p:spPr>
          <a:xfrm>
            <a:off x="7829304" y="4481039"/>
            <a:ext cx="3302794" cy="507539"/>
          </a:xfrm>
          <a:prstGeom prst="rect">
            <a:avLst/>
          </a:prstGeom>
        </p:spPr>
      </p:pic>
      <p:cxnSp>
        <p:nvCxnSpPr>
          <p:cNvPr id="9" name="Straight Arrow Connector 8">
            <a:extLst>
              <a:ext uri="{FF2B5EF4-FFF2-40B4-BE49-F238E27FC236}">
                <a16:creationId xmlns:a16="http://schemas.microsoft.com/office/drawing/2014/main" id="{D9715722-2214-4C64-83FA-1F31886395E0}"/>
              </a:ext>
            </a:extLst>
          </p:cNvPr>
          <p:cNvCxnSpPr>
            <a:cxnSpLocks/>
          </p:cNvCxnSpPr>
          <p:nvPr/>
        </p:nvCxnSpPr>
        <p:spPr>
          <a:xfrm>
            <a:off x="9480701" y="5033892"/>
            <a:ext cx="0" cy="4739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5003994-1397-4921-AA02-B1799FC5B7A8}"/>
              </a:ext>
            </a:extLst>
          </p:cNvPr>
          <p:cNvSpPr txBox="1"/>
          <p:nvPr/>
        </p:nvSpPr>
        <p:spPr>
          <a:xfrm>
            <a:off x="7586662" y="4189492"/>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standardization on all data fields</a:t>
            </a:r>
          </a:p>
        </p:txBody>
      </p:sp>
    </p:spTree>
    <p:extLst>
      <p:ext uri="{BB962C8B-B14F-4D97-AF65-F5344CB8AC3E}">
        <p14:creationId xmlns:p14="http://schemas.microsoft.com/office/powerpoint/2010/main" val="393312169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lstStyle/>
          <a:p>
            <a:r>
              <a:rPr lang="en-US" dirty="0"/>
              <a:t>Unit Vector Normalization</a:t>
            </a:r>
          </a:p>
        </p:txBody>
      </p:sp>
      <p:sp>
        <p:nvSpPr>
          <p:cNvPr id="3" name="Content Placeholder 2">
            <a:extLst>
              <a:ext uri="{FF2B5EF4-FFF2-40B4-BE49-F238E27FC236}">
                <a16:creationId xmlns:a16="http://schemas.microsoft.com/office/drawing/2014/main" id="{24F29624-4D5A-468B-BD76-36D136009040}"/>
              </a:ext>
            </a:extLst>
          </p:cNvPr>
          <p:cNvSpPr>
            <a:spLocks noGrp="1"/>
          </p:cNvSpPr>
          <p:nvPr>
            <p:ph sz="quarter" idx="10"/>
          </p:nvPr>
        </p:nvSpPr>
        <p:spPr>
          <a:xfrm>
            <a:off x="539496" y="1435607"/>
            <a:ext cx="5754148" cy="4779455"/>
          </a:xfrm>
        </p:spPr>
        <p:txBody>
          <a:bodyPr>
            <a:normAutofit lnSpcReduction="10000"/>
          </a:bodyPr>
          <a:lstStyle/>
          <a:p>
            <a:r>
              <a:rPr lang="en-US" b="1" dirty="0"/>
              <a:t>Not to be confused with standardization, </a:t>
            </a:r>
            <a:r>
              <a:rPr lang="en-US" b="1" dirty="0">
                <a:solidFill>
                  <a:srgbClr val="FF0000"/>
                </a:solidFill>
              </a:rPr>
              <a:t>unit vector normalization</a:t>
            </a:r>
            <a:r>
              <a:rPr lang="en-US" b="1" dirty="0"/>
              <a:t> is rescaling each data record to have a vector length of 1.0. </a:t>
            </a:r>
          </a:p>
          <a:p>
            <a:r>
              <a:rPr lang="en-US" dirty="0"/>
              <a:t>This is probably the most complicated transformation, as it involves some understanding of linear algebra.</a:t>
            </a:r>
          </a:p>
          <a:p>
            <a:r>
              <a:rPr lang="en-US" dirty="0"/>
              <a:t>It works well for sparse data sets and it compresses the data into a smaller space, which is especially helpful for high-dimension datasets.</a:t>
            </a:r>
          </a:p>
          <a:p>
            <a:r>
              <a:rPr lang="en-US" dirty="0"/>
              <a:t>It is often used for neural networks, k-nearest neighbors, and a few other ML algorithms.</a:t>
            </a:r>
          </a:p>
        </p:txBody>
      </p:sp>
      <p:sp>
        <p:nvSpPr>
          <p:cNvPr id="4" name="Rectangle 1">
            <a:extLst>
              <a:ext uri="{FF2B5EF4-FFF2-40B4-BE49-F238E27FC236}">
                <a16:creationId xmlns:a16="http://schemas.microsoft.com/office/drawing/2014/main" id="{1FC9F1A0-D681-4686-A881-3F1F5841D68E}"/>
              </a:ext>
            </a:extLst>
          </p:cNvPr>
          <p:cNvSpPr>
            <a:spLocks noChangeArrowheads="1"/>
          </p:cNvSpPr>
          <p:nvPr/>
        </p:nvSpPr>
        <p:spPr bwMode="auto">
          <a:xfrm>
            <a:off x="7558087" y="1435607"/>
            <a:ext cx="3207543"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pandas </a:t>
            </a:r>
            <a:r>
              <a:rPr kumimoji="0" lang="en-US" altLang="en-US" sz="900" b="1" i="0" u="none" strike="noStrike" cap="none" normalizeH="0" baseline="0" dirty="0">
                <a:ln>
                  <a:noFill/>
                </a:ln>
                <a:solidFill>
                  <a:srgbClr val="000080"/>
                </a:solidFill>
                <a:effectLst/>
                <a:latin typeface="JetBrains Mono"/>
              </a:rPr>
              <a:t>as </a:t>
            </a:r>
            <a:r>
              <a:rPr kumimoji="0" lang="en-US" altLang="en-US" sz="900" b="0" i="0" u="none" strike="noStrike" cap="none" normalizeH="0" baseline="0" dirty="0">
                <a:ln>
                  <a:noFill/>
                </a:ln>
                <a:solidFill>
                  <a:srgbClr val="000000"/>
                </a:solidFill>
                <a:effectLst/>
                <a:latin typeface="JetBrains Mono"/>
              </a:rPr>
              <a:t>pd</a:t>
            </a: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err="1">
                <a:ln>
                  <a:noFill/>
                </a:ln>
                <a:solidFill>
                  <a:srgbClr val="000000"/>
                </a:solidFill>
                <a:effectLst/>
                <a:latin typeface="JetBrains Mono"/>
              </a:rPr>
              <a:t>sklearn.preprocessing</a:t>
            </a: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Normalizer</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df = </a:t>
            </a:r>
            <a:r>
              <a:rPr kumimoji="0" lang="en-US" altLang="en-US" sz="900" b="0" i="0" u="none" strike="noStrike" cap="none" normalizeH="0" baseline="0" dirty="0" err="1">
                <a:ln>
                  <a:noFill/>
                </a:ln>
                <a:solidFill>
                  <a:srgbClr val="000000"/>
                </a:solidFill>
                <a:effectLst/>
                <a:latin typeface="JetBrains Mono"/>
              </a:rPr>
              <a:t>pd.read_csv</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8080"/>
                </a:solidFill>
                <a:effectLst/>
                <a:latin typeface="JetBrains Mono"/>
              </a:rPr>
              <a:t>'https://bit.ly/3flZJSR'</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660099"/>
                </a:solidFill>
                <a:effectLst/>
                <a:latin typeface="JetBrains Mono"/>
              </a:rPr>
              <a:t>delimiter</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8080"/>
                </a:solidFill>
                <a:effectLst/>
                <a:latin typeface="JetBrains Mono"/>
              </a:rPr>
              <a:t>","</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X = </a:t>
            </a:r>
            <a:r>
              <a:rPr kumimoji="0" lang="en-US" altLang="en-US" sz="900" b="0" i="0" u="none" strike="noStrike" cap="none" normalizeH="0" baseline="0" dirty="0" err="1">
                <a:ln>
                  <a:noFill/>
                </a:ln>
                <a:solidFill>
                  <a:srgbClr val="000000"/>
                </a:solidFill>
                <a:effectLst/>
                <a:latin typeface="JetBrains Mono"/>
              </a:rPr>
              <a:t>df.values</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Extract output column (all rows, last column)</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Y = </a:t>
            </a:r>
            <a:r>
              <a:rPr kumimoji="0" lang="en-US" altLang="en-US" sz="900" b="0" i="0" u="none" strike="noStrike" cap="none" normalizeH="0" baseline="0" dirty="0" err="1">
                <a:ln>
                  <a:noFill/>
                </a:ln>
                <a:solidFill>
                  <a:srgbClr val="000000"/>
                </a:solidFill>
                <a:effectLst/>
                <a:latin typeface="JetBrains Mono"/>
              </a:rPr>
              <a:t>df.values</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Rescale all the input variables to be normalized</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scaler = Normalizer().fit(X)</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err="1">
                <a:ln>
                  <a:noFill/>
                </a:ln>
                <a:solidFill>
                  <a:srgbClr val="000000"/>
                </a:solidFill>
                <a:effectLst/>
                <a:latin typeface="JetBrains Mono"/>
              </a:rPr>
              <a:t>rescaled_X</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scaler.fit_transform</a:t>
            </a:r>
            <a:r>
              <a:rPr kumimoji="0" lang="en-US" altLang="en-US" sz="900" b="0" i="0" u="none" strike="noStrike" cap="none" normalizeH="0" baseline="0" dirty="0">
                <a:ln>
                  <a:noFill/>
                </a:ln>
                <a:solidFill>
                  <a:srgbClr val="000000"/>
                </a:solidFill>
                <a:effectLst/>
                <a:latin typeface="JetBrains Mono"/>
              </a:rPr>
              <a:t>(X)</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80"/>
                </a:solidFill>
                <a:effectLst/>
                <a:latin typeface="JetBrains Mono"/>
              </a:rPr>
              <a:t>print</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rescaled_X</a:t>
            </a:r>
            <a:r>
              <a:rPr kumimoji="0" lang="en-US" altLang="en-US" sz="900" b="0" i="0" u="none" strike="noStrike" cap="none" normalizeH="0" baseline="0" dirty="0">
                <a:ln>
                  <a:noFill/>
                </a:ln>
                <a:solidFill>
                  <a:srgbClr val="000000"/>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4D7DFA81-7C63-4013-8364-DA325D52EE4B}"/>
              </a:ext>
            </a:extLst>
          </p:cNvPr>
          <p:cNvPicPr>
            <a:picLocks noChangeAspect="1"/>
          </p:cNvPicPr>
          <p:nvPr/>
        </p:nvPicPr>
        <p:blipFill>
          <a:blip r:embed="rId2"/>
          <a:stretch>
            <a:fillRect/>
          </a:stretch>
        </p:blipFill>
        <p:spPr>
          <a:xfrm>
            <a:off x="7275206" y="5657849"/>
            <a:ext cx="4088917" cy="451191"/>
          </a:xfrm>
          <a:prstGeom prst="rect">
            <a:avLst/>
          </a:prstGeom>
        </p:spPr>
      </p:pic>
      <p:pic>
        <p:nvPicPr>
          <p:cNvPr id="8" name="Picture 7">
            <a:extLst>
              <a:ext uri="{FF2B5EF4-FFF2-40B4-BE49-F238E27FC236}">
                <a16:creationId xmlns:a16="http://schemas.microsoft.com/office/drawing/2014/main" id="{028C397B-BA56-4373-8699-958D4CAB4C5A}"/>
              </a:ext>
            </a:extLst>
          </p:cNvPr>
          <p:cNvPicPr>
            <a:picLocks noChangeAspect="1"/>
          </p:cNvPicPr>
          <p:nvPr/>
        </p:nvPicPr>
        <p:blipFill>
          <a:blip r:embed="rId3"/>
          <a:stretch>
            <a:fillRect/>
          </a:stretch>
        </p:blipFill>
        <p:spPr>
          <a:xfrm>
            <a:off x="7558087" y="4363544"/>
            <a:ext cx="3523157" cy="565644"/>
          </a:xfrm>
          <a:prstGeom prst="rect">
            <a:avLst/>
          </a:prstGeom>
        </p:spPr>
      </p:pic>
      <p:cxnSp>
        <p:nvCxnSpPr>
          <p:cNvPr id="9" name="Straight Arrow Connector 8">
            <a:extLst>
              <a:ext uri="{FF2B5EF4-FFF2-40B4-BE49-F238E27FC236}">
                <a16:creationId xmlns:a16="http://schemas.microsoft.com/office/drawing/2014/main" id="{5F148F19-EECB-4D47-B5E4-4303414A81D7}"/>
              </a:ext>
            </a:extLst>
          </p:cNvPr>
          <p:cNvCxnSpPr>
            <a:cxnSpLocks/>
          </p:cNvCxnSpPr>
          <p:nvPr/>
        </p:nvCxnSpPr>
        <p:spPr>
          <a:xfrm>
            <a:off x="9319664" y="5057775"/>
            <a:ext cx="0" cy="5143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4C5B58-F7BC-4307-AD4C-408999AF10BF}"/>
              </a:ext>
            </a:extLst>
          </p:cNvPr>
          <p:cNvSpPr txBox="1"/>
          <p:nvPr/>
        </p:nvSpPr>
        <p:spPr>
          <a:xfrm>
            <a:off x="7472362" y="3986273"/>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normalization on all data fields</a:t>
            </a:r>
          </a:p>
        </p:txBody>
      </p:sp>
    </p:spTree>
    <p:extLst>
      <p:ext uri="{BB962C8B-B14F-4D97-AF65-F5344CB8AC3E}">
        <p14:creationId xmlns:p14="http://schemas.microsoft.com/office/powerpoint/2010/main" val="2227236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a:t>
            </a:r>
            <a:br>
              <a:rPr lang="en-US" sz="4400" dirty="0">
                <a:solidFill>
                  <a:schemeClr val="bg1"/>
                </a:solidFill>
              </a:rPr>
            </a:br>
            <a:r>
              <a:rPr lang="en-US" sz="4400" dirty="0">
                <a:solidFill>
                  <a:schemeClr val="bg1"/>
                </a:solidFill>
              </a:rPr>
              <a:t>Overview</a:t>
            </a:r>
          </a:p>
        </p:txBody>
      </p:sp>
    </p:spTree>
    <p:extLst>
      <p:ext uri="{BB962C8B-B14F-4D97-AF65-F5344CB8AC3E}">
        <p14:creationId xmlns:p14="http://schemas.microsoft.com/office/powerpoint/2010/main" val="3615721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a Square Root</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B662DD7-C5B5-42D3-8D05-37F79B0DB65E}"/>
                  </a:ext>
                </a:extLst>
              </p:cNvPr>
              <p:cNvSpPr>
                <a:spLocks noGrp="1"/>
              </p:cNvSpPr>
              <p:nvPr>
                <p:ph sz="quarter" idx="10"/>
              </p:nvPr>
            </p:nvSpPr>
            <p:spPr>
              <a:xfrm>
                <a:off x="521206" y="5187462"/>
                <a:ext cx="6592824" cy="1134207"/>
              </a:xfrm>
            </p:spPr>
            <p:txBody>
              <a:bodyPr>
                <a:normAutofit fontScale="92500"/>
              </a:bodyPr>
              <a:lstStyle/>
              <a:p>
                <a:r>
                  <a:rPr lang="en-US" dirty="0"/>
                  <a:t>We can use hill climbing for linear regression to randomly adjust the </a:t>
                </a:r>
                <a14:m>
                  <m:oMath xmlns:m="http://schemas.openxmlformats.org/officeDocument/2006/math">
                    <m:r>
                      <a:rPr lang="en-US" i="1" dirty="0" smtClean="0">
                        <a:latin typeface="Cambria Math" panose="02040503050406030204" pitchFamily="18" charset="0"/>
                      </a:rPr>
                      <m:t>𝑚</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values, and we minimize the sum of least squares.</a:t>
                </a:r>
              </a:p>
            </p:txBody>
          </p:sp>
        </mc:Choice>
        <mc:Fallback xmlns="">
          <p:sp>
            <p:nvSpPr>
              <p:cNvPr id="6" name="Content Placeholder 2">
                <a:extLst>
                  <a:ext uri="{FF2B5EF4-FFF2-40B4-BE49-F238E27FC236}">
                    <a16:creationId xmlns:a16="http://schemas.microsoft.com/office/drawing/2014/main" id="{7B662DD7-C5B5-42D3-8D05-37F79B0DB65E}"/>
                  </a:ext>
                </a:extLst>
              </p:cNvPr>
              <p:cNvSpPr>
                <a:spLocks noGrp="1" noRot="1" noChangeAspect="1" noMove="1" noResize="1" noEditPoints="1" noAdjustHandles="1" noChangeArrowheads="1" noChangeShapeType="1" noTextEdit="1"/>
              </p:cNvSpPr>
              <p:nvPr>
                <p:ph sz="quarter" idx="10"/>
              </p:nvPr>
            </p:nvSpPr>
            <p:spPr>
              <a:xfrm>
                <a:off x="521206" y="5187462"/>
                <a:ext cx="6592824" cy="1134207"/>
              </a:xfrm>
              <a:blipFill>
                <a:blip r:embed="rId3"/>
                <a:stretch>
                  <a:fillRect l="-555"/>
                </a:stretch>
              </a:blipFill>
            </p:spPr>
            <p:txBody>
              <a:bodyPr/>
              <a:lstStyle/>
              <a:p>
                <a:r>
                  <a:rPr lang="en-US">
                    <a:noFill/>
                  </a:rPr>
                  <a:t> </a:t>
                </a:r>
              </a:p>
            </p:txBody>
          </p:sp>
        </mc:Fallback>
      </mc:AlternateContent>
    </p:spTree>
    <p:extLst>
      <p:ext uri="{BB962C8B-B14F-4D97-AF65-F5344CB8AC3E}">
        <p14:creationId xmlns:p14="http://schemas.microsoft.com/office/powerpoint/2010/main" val="350086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Simple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9911" y="1397167"/>
            <a:ext cx="8332177" cy="452910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699172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Solving for a function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𝒎𝒙</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𝒃</m:t>
                    </m:r>
                    <m:r>
                      <a:rPr lang="en-US"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is elementary as it only has one independent variable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We can also solve for multiple independent variables, like</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3</m:t>
                        </m:r>
                      </m:sub>
                    </m:sSub>
                  </m:oMath>
                </a14:m>
                <a:r>
                  <a:rPr lang="en-US" dirty="0">
                    <a:latin typeface="Segoe UI" panose="020B0502040204020203" pitchFamily="34" charset="0"/>
                    <a:cs typeface="Segoe UI" panose="020B0502040204020203" pitchFamily="34" charset="0"/>
                  </a:rPr>
                  <a:t>, and so on…</a:t>
                </a:r>
              </a:p>
              <a:p>
                <a:pPr>
                  <a:spcAft>
                    <a:spcPts val="2000"/>
                  </a:spcAft>
                </a:pPr>
                <a:r>
                  <a:rPr lang="en-US" dirty="0">
                    <a:latin typeface="Segoe UI" panose="020B0502040204020203" pitchFamily="34" charset="0"/>
                    <a:cs typeface="Segoe UI" panose="020B0502040204020203" pitchFamily="34" charset="0"/>
                  </a:rPr>
                  <a:t>Let’s say we have columns of independent variables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r>
                      <a:rPr lang="en-US" b="0" i="0" dirty="0" smtClean="0">
                        <a:latin typeface="Cambria Math" panose="02040503050406030204" pitchFamily="18" charset="0"/>
                        <a:cs typeface="Segoe UI" panose="020B0502040204020203" pitchFamily="34" charset="0"/>
                      </a:rPr>
                      <m:t> </m:t>
                    </m:r>
                    <m:r>
                      <m:rPr>
                        <m:sty m:val="p"/>
                      </m:rPr>
                      <a:rPr lang="en-US" b="0" i="0" dirty="0" smtClean="0">
                        <a:latin typeface="Cambria Math" panose="02040503050406030204" pitchFamily="18" charset="0"/>
                        <a:cs typeface="Segoe UI" panose="020B0502040204020203" pitchFamily="34" charset="0"/>
                      </a:rPr>
                      <m:t>and</m:t>
                    </m:r>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and a dependent variable </a:t>
                </a:r>
                <a14:m>
                  <m:oMath xmlns:m="http://schemas.openxmlformats.org/officeDocument/2006/math">
                    <m:r>
                      <a:rPr lang="en-US"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𝑦</m:t>
                      </m:r>
                      <m:r>
                        <a:rPr lang="en-US" b="0" i="1" smtClean="0">
                          <a:latin typeface="Cambria Math" panose="02040503050406030204" pitchFamily="18" charset="0"/>
                          <a:ea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0</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Instead of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constants, we now need to solve for each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oMath>
                </a14:m>
                <a:r>
                  <a:rPr lang="en-US" dirty="0">
                    <a:latin typeface="Segoe UI" panose="020B0502040204020203" pitchFamily="34" charset="0"/>
                    <a:cs typeface="Segoe UI" panose="020B0502040204020203" pitchFamily="34" charset="0"/>
                  </a:rPr>
                  <a:t> parameter, where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0</m:t>
                        </m:r>
                      </m:sub>
                    </m:sSub>
                  </m:oMath>
                </a14:m>
                <a:r>
                  <a:rPr lang="en-US" dirty="0">
                    <a:latin typeface="Segoe UI" panose="020B0502040204020203" pitchFamily="34" charset="0"/>
                    <a:cs typeface="Segoe UI" panose="020B0502040204020203" pitchFamily="34" charset="0"/>
                  </a:rPr>
                  <a:t> is the y-intercept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are slopes for the respective </a:t>
                </a:r>
                <a14:m>
                  <m:oMath xmlns:m="http://schemas.openxmlformats.org/officeDocument/2006/math">
                    <m:r>
                      <a:rPr lang="en-US" i="1" dirty="0" smtClean="0">
                        <a:latin typeface="Cambria Math" panose="02040503050406030204" pitchFamily="18" charset="0"/>
                        <a:cs typeface="Segoe UI" panose="020B0502040204020203" pitchFamily="34" charset="0"/>
                      </a:rPr>
                      <m:t>𝑥</m:t>
                    </m:r>
                  </m:oMath>
                </a14:m>
                <a:r>
                  <a:rPr lang="en-US" dirty="0">
                    <a:latin typeface="Segoe UI" panose="020B0502040204020203" pitchFamily="34" charset="0"/>
                    <a:cs typeface="Segoe UI" panose="020B0502040204020203" pitchFamily="34" charset="0"/>
                  </a:rPr>
                  <a:t> variables. </a:t>
                </a:r>
              </a:p>
              <a:p>
                <a:pPr>
                  <a:spcAft>
                    <a:spcPts val="2000"/>
                  </a:spcAft>
                </a:pPr>
                <a:r>
                  <a:rPr lang="en-US" dirty="0">
                    <a:latin typeface="Segoe UI" panose="020B0502040204020203" pitchFamily="34" charset="0"/>
                    <a:cs typeface="Segoe UI" panose="020B0502040204020203" pitchFamily="34" charset="0"/>
                  </a:rPr>
                  <a:t>We can use the same hill-climbing technique as before!</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260"/>
                </a:stretch>
              </a:blipFill>
            </p:spPr>
            <p:txBody>
              <a:bodyPr/>
              <a:lstStyle/>
              <a:p>
                <a:r>
                  <a:rPr lang="en-US">
                    <a:noFill/>
                  </a:rPr>
                  <a:t> </a:t>
                </a:r>
              </a:p>
            </p:txBody>
          </p:sp>
        </mc:Fallback>
      </mc:AlternateContent>
      <p:pic>
        <p:nvPicPr>
          <p:cNvPr id="12" name="Picture 11" descr="A close up of a map&#10;&#10;Description automatically generated">
            <a:extLst>
              <a:ext uri="{FF2B5EF4-FFF2-40B4-BE49-F238E27FC236}">
                <a16:creationId xmlns:a16="http://schemas.microsoft.com/office/drawing/2014/main" id="{EDDEADAF-718B-415F-B148-2F9C5A41C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326" y="1607893"/>
            <a:ext cx="4152900" cy="4486275"/>
          </a:xfrm>
          <a:prstGeom prst="rect">
            <a:avLst/>
          </a:prstGeom>
        </p:spPr>
      </p:pic>
    </p:spTree>
    <p:extLst>
      <p:ext uri="{BB962C8B-B14F-4D97-AF65-F5344CB8AC3E}">
        <p14:creationId xmlns:p14="http://schemas.microsoft.com/office/powerpoint/2010/main" val="3375786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Multiple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stretch>
            <a:fillRect/>
          </a:stretch>
        </p:blipFill>
        <p:spPr>
          <a:xfrm>
            <a:off x="1929911" y="1652404"/>
            <a:ext cx="8332177" cy="46868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383548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Taking our exploration of machine learning with hill-climbing further, let’s talk about k-means clustering!</a:t>
            </a:r>
          </a:p>
          <a:p>
            <a:pPr>
              <a:spcAft>
                <a:spcPts val="2000"/>
              </a:spcAft>
            </a:pPr>
            <a:r>
              <a:rPr lang="en-US" b="1" dirty="0">
                <a:solidFill>
                  <a:srgbClr val="C00000"/>
                </a:solidFill>
                <a:latin typeface="Segoe UI" panose="020B0502040204020203" pitchFamily="34" charset="0"/>
                <a:cs typeface="Segoe UI" panose="020B0502040204020203" pitchFamily="34" charset="0"/>
              </a:rPr>
              <a:t>K-means clustering </a:t>
            </a:r>
            <a:r>
              <a:rPr lang="en-US" dirty="0">
                <a:latin typeface="Segoe UI" panose="020B0502040204020203" pitchFamily="34" charset="0"/>
                <a:cs typeface="Segoe UI" panose="020B0502040204020203" pitchFamily="34" charset="0"/>
              </a:rPr>
              <a:t>groups up points based on a specified number of centroids.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 </a:t>
            </a:r>
            <a:r>
              <a:rPr lang="en-US" b="1" dirty="0">
                <a:solidFill>
                  <a:srgbClr val="C00000"/>
                </a:solidFill>
                <a:latin typeface="Segoe UI" panose="020B0502040204020203" pitchFamily="34" charset="0"/>
                <a:cs typeface="Segoe UI" panose="020B0502040204020203" pitchFamily="34" charset="0"/>
              </a:rPr>
              <a:t>centroid</a:t>
            </a:r>
            <a:r>
              <a:rPr lang="en-US" dirty="0">
                <a:latin typeface="Segoe UI" panose="020B0502040204020203" pitchFamily="34" charset="0"/>
                <a:cs typeface="Segoe UI" panose="020B0502040204020203" pitchFamily="34" charset="0"/>
              </a:rPr>
              <a:t> is a best-fit center for a cluster of points.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To the right is some data, and we can easily eyeball there are approximately 4 groups of points.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628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Let’s start with four centroids (</a:t>
                </a:r>
                <a14:m>
                  <m:oMath xmlns:m="http://schemas.openxmlformats.org/officeDocument/2006/math">
                    <m:r>
                      <a:rPr lang="en-US" i="1" dirty="0" smtClean="0">
                        <a:latin typeface="Cambria Math" panose="02040503050406030204" pitchFamily="18" charset="0"/>
                        <a:cs typeface="Segoe UI" panose="020B0502040204020203" pitchFamily="34" charset="0"/>
                      </a:rPr>
                      <m:t>𝑘</m:t>
                    </m:r>
                    <m:r>
                      <a:rPr lang="en-US" i="1" dirty="0" smtClean="0">
                        <a:latin typeface="Cambria Math" panose="02040503050406030204" pitchFamily="18" charset="0"/>
                        <a:cs typeface="Segoe UI" panose="020B0502040204020203" pitchFamily="34" charset="0"/>
                      </a:rPr>
                      <m:t>=4</m:t>
                    </m:r>
                  </m:oMath>
                </a14:m>
                <a:r>
                  <a:rPr lang="en-US" dirty="0">
                    <a:latin typeface="Segoe UI" panose="020B0502040204020203" pitchFamily="34" charset="0"/>
                    <a:cs typeface="Segoe UI" panose="020B0502040204020203" pitchFamily="34" charset="0"/>
                  </a:rPr>
                  <a:t>) and use hill-climbing to center them on four clusters. </a:t>
                </a:r>
              </a:p>
              <a:p>
                <a:pPr>
                  <a:spcAft>
                    <a:spcPts val="2000"/>
                  </a:spcAft>
                </a:pPr>
                <a:r>
                  <a:rPr lang="en-US" dirty="0">
                    <a:latin typeface="Segoe UI" panose="020B0502040204020203" pitchFamily="34" charset="0"/>
                    <a:cs typeface="Segoe UI" panose="020B0502040204020203" pitchFamily="34" charset="0"/>
                  </a:rPr>
                  <a:t>Each point will belong to the centroid it is closest to, and distance between a point and centroid is measured by:</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𝑑</m:t>
                      </m:r>
                      <m:r>
                        <a:rPr lang="en-US" b="0" i="1" smtClean="0">
                          <a:latin typeface="Cambria Math" panose="02040503050406030204" pitchFamily="18" charset="0"/>
                          <a:cs typeface="Segoe UI" panose="020B0502040204020203" pitchFamily="34" charset="0"/>
                        </a:rPr>
                        <m:t>=</m:t>
                      </m:r>
                      <m:rad>
                        <m:radPr>
                          <m:degHide m:val="on"/>
                          <m:ctrlPr>
                            <a:rPr lang="en-US" i="1">
                              <a:latin typeface="Cambria Math" panose="02040503050406030204" pitchFamily="18" charset="0"/>
                              <a:cs typeface="Segoe UI" panose="020B0502040204020203" pitchFamily="34" charset="0"/>
                            </a:rPr>
                          </m:ctrlPr>
                        </m:radPr>
                        <m:deg/>
                        <m:e>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r>
                            <m:rPr>
                              <m:nor/>
                            </m:rPr>
                            <a:rPr lang="en-US" dirty="0">
                              <a:latin typeface="Segoe UI" panose="020B0502040204020203" pitchFamily="34" charset="0"/>
                              <a:cs typeface="Segoe UI" panose="020B0502040204020203" pitchFamily="34" charset="0"/>
                            </a:rPr>
                            <m:t> +</m:t>
                          </m:r>
                          <m:r>
                            <m:rPr>
                              <m:nor/>
                            </m:rPr>
                            <a:rPr lang="en-US" dirty="0">
                              <a:cs typeface="Segoe UI" panose="020B0502040204020203" pitchFamily="34" charset="0"/>
                            </a:rPr>
                            <m:t> </m:t>
                          </m:r>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e>
                      </m:rad>
                    </m:oMath>
                  </m:oMathPara>
                </a14:m>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Our loss function will be the sum of squared distances between the centroids and their closest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31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We will start each centroid at (0,0). </a:t>
                </a:r>
              </a:p>
              <a:p>
                <a:pPr>
                  <a:spcAft>
                    <a:spcPts val="2000"/>
                  </a:spcAft>
                </a:pPr>
                <a:r>
                  <a:rPr lang="en-US" dirty="0">
                    <a:latin typeface="Segoe UI" panose="020B0502040204020203" pitchFamily="34" charset="0"/>
                    <a:cs typeface="Segoe UI" panose="020B0502040204020203" pitchFamily="34" charset="0"/>
                  </a:rPr>
                  <a:t>For each iteration, we will:</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Select a centroid and randomly adjust its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Calculate the distances between each point and their closest centroid, square them, and sum them.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If the sum of squared distances is reduced, keep the change.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Otherwise, revert the centroid back to its previous position.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18424" y="2423861"/>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9715" y="3101110"/>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14109" y="3892680"/>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grpSp>
        <p:nvGrpSpPr>
          <p:cNvPr id="15" name="Group 14" descr="Small circle with number 2 inside  indicating step 2">
            <a:extLst>
              <a:ext uri="{FF2B5EF4-FFF2-40B4-BE49-F238E27FC236}">
                <a16:creationId xmlns:a16="http://schemas.microsoft.com/office/drawing/2014/main" id="{C3FD706F-C361-4B64-97CB-EEA1D2A0099D}"/>
              </a:ext>
            </a:extLst>
          </p:cNvPr>
          <p:cNvGrpSpPr/>
          <p:nvPr/>
        </p:nvGrpSpPr>
        <p:grpSpPr bwMode="blackWhite">
          <a:xfrm>
            <a:off x="405400" y="4569929"/>
            <a:ext cx="558179" cy="409838"/>
            <a:chOff x="6953426" y="711274"/>
            <a:chExt cx="558179" cy="409838"/>
          </a:xfrm>
        </p:grpSpPr>
        <p:sp>
          <p:nvSpPr>
            <p:cNvPr id="16" name="Oval 15" descr="Small circle">
              <a:extLst>
                <a:ext uri="{FF2B5EF4-FFF2-40B4-BE49-F238E27FC236}">
                  <a16:creationId xmlns:a16="http://schemas.microsoft.com/office/drawing/2014/main" id="{494E04C9-C333-4CDC-8930-75B27C759D2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descr="Number 2">
              <a:extLst>
                <a:ext uri="{FF2B5EF4-FFF2-40B4-BE49-F238E27FC236}">
                  <a16:creationId xmlns:a16="http://schemas.microsoft.com/office/drawing/2014/main" id="{B2304510-06B1-4AF0-879A-9045B27D2205}"/>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Tree>
    <p:extLst>
      <p:ext uri="{BB962C8B-B14F-4D97-AF65-F5344CB8AC3E}">
        <p14:creationId xmlns:p14="http://schemas.microsoft.com/office/powerpoint/2010/main" val="4154543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ACCD-04DE-4F37-8559-93AE5DFEBC0F}"/>
              </a:ext>
            </a:extLst>
          </p:cNvPr>
          <p:cNvSpPr>
            <a:spLocks noGrp="1"/>
          </p:cNvSpPr>
          <p:nvPr>
            <p:ph type="title"/>
          </p:nvPr>
        </p:nvSpPr>
        <p:spPr/>
        <p:txBody>
          <a:bodyPr/>
          <a:lstStyle/>
          <a:p>
            <a:r>
              <a:rPr lang="en-US" dirty="0"/>
              <a:t>Hands-On: K-Means Clustering</a:t>
            </a:r>
          </a:p>
        </p:txBody>
      </p:sp>
      <p:pic>
        <p:nvPicPr>
          <p:cNvPr id="4" name="Picture 6">
            <a:extLst>
              <a:ext uri="{FF2B5EF4-FFF2-40B4-BE49-F238E27FC236}">
                <a16:creationId xmlns:a16="http://schemas.microsoft.com/office/drawing/2014/main" id="{92117F5B-7C77-43B0-9D4A-3139051B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191000" y="1849316"/>
            <a:ext cx="3810000" cy="3810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99600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Of course, there’s a more efficient heuristic (search strategy) we can use for k-means clustering.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Take the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for the points nearest each centroid (hence, “k-means”!)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Set each centroid to that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r>
                      <a:rPr lang="en-US" b="1"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Repeat until the centroids do not move anymore and are at the average of all their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r="-678"/>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09631" y="2265599"/>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8970" y="3006798"/>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08970" y="3611545"/>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3992568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5422392"/>
          </a:xfrm>
        </p:spPr>
        <p:txBody>
          <a:bodyPr>
            <a:normAutofit/>
          </a:bodyPr>
          <a:lstStyle/>
          <a:p>
            <a:pPr>
              <a:spcAft>
                <a:spcPts val="2000"/>
              </a:spcAft>
            </a:pPr>
            <a:r>
              <a:rPr lang="en-US" sz="1100" dirty="0"/>
              <a:t>We are not going to focus too much on validating and analyzing machine learning models, but we should at least mention overfitting. </a:t>
            </a:r>
          </a:p>
          <a:p>
            <a:pPr>
              <a:spcAft>
                <a:spcPts val="2000"/>
              </a:spcAft>
            </a:pPr>
            <a:r>
              <a:rPr lang="en-US" sz="1100" b="1" dirty="0">
                <a:solidFill>
                  <a:srgbClr val="C00000"/>
                </a:solidFill>
              </a:rPr>
              <a:t>Overfitting</a:t>
            </a:r>
            <a:r>
              <a:rPr lang="en-US" sz="1100" dirty="0"/>
              <a:t> means that our ML model works well with the data it was trained on but fails to predict correctly with new data.</a:t>
            </a:r>
          </a:p>
          <a:p>
            <a:pPr marL="285750" indent="-285750">
              <a:spcAft>
                <a:spcPts val="2000"/>
              </a:spcAft>
              <a:buFont typeface="Arial" panose="020B0604020202020204" pitchFamily="34" charset="0"/>
              <a:buChar char="•"/>
            </a:pPr>
            <a:r>
              <a:rPr lang="en-US" sz="1100" dirty="0"/>
              <a:t>This can be due to many factors, but a common cause is the sampled data does not represent the larger population and more data is needed. </a:t>
            </a:r>
          </a:p>
          <a:p>
            <a:pPr marL="285750" indent="-285750">
              <a:spcAft>
                <a:spcPts val="2000"/>
              </a:spcAft>
              <a:buFont typeface="Arial" panose="020B0604020202020204" pitchFamily="34" charset="0"/>
              <a:buChar char="•"/>
            </a:pPr>
            <a:r>
              <a:rPr lang="en-US" sz="1100" dirty="0"/>
              <a:t>The red line has high </a:t>
            </a:r>
            <a:r>
              <a:rPr lang="en-US" sz="1100" b="1" dirty="0">
                <a:solidFill>
                  <a:srgbClr val="C00000"/>
                </a:solidFill>
              </a:rPr>
              <a:t>variance</a:t>
            </a:r>
            <a:r>
              <a:rPr lang="en-US" sz="1100" dirty="0"/>
              <a:t>, meaning its predictions are sensitive to outliers and therefore can vary greatly. </a:t>
            </a:r>
          </a:p>
          <a:p>
            <a:pPr marL="285750" indent="-285750">
              <a:spcAft>
                <a:spcPts val="2000"/>
              </a:spcAft>
              <a:buFont typeface="Arial" panose="020B0604020202020204" pitchFamily="34" charset="0"/>
              <a:buChar char="•"/>
            </a:pPr>
            <a:r>
              <a:rPr lang="en-US" sz="1100" dirty="0"/>
              <a:t>The blue line has high </a:t>
            </a:r>
            <a:r>
              <a:rPr lang="en-US" sz="1100" b="1" dirty="0">
                <a:solidFill>
                  <a:srgbClr val="C00000"/>
                </a:solidFill>
              </a:rPr>
              <a:t>bias</a:t>
            </a:r>
            <a:r>
              <a:rPr lang="en-US" sz="1100" dirty="0"/>
              <a:t>, meaning the model is less sensitive to outliers because it prioritizes a method (maintaining a straight line) rather than bend and respond to variance.</a:t>
            </a:r>
          </a:p>
          <a:p>
            <a:pPr>
              <a:spcAft>
                <a:spcPts val="2000"/>
              </a:spcAft>
            </a:pPr>
            <a:r>
              <a:rPr lang="en-US" sz="1100" dirty="0"/>
              <a:t>The red line to the right is likely overfitted (high variance, low bias), but the blue linear regression line (low variance, high bias) is less likely to be overfit.</a:t>
            </a:r>
          </a:p>
        </p:txBody>
      </p:sp>
      <p:pic>
        <p:nvPicPr>
          <p:cNvPr id="3074" name="Picture 2" descr="Graph Preview">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4095480" cy="523220"/>
          </a:xfrm>
          <a:prstGeom prst="rect">
            <a:avLst/>
          </a:prstGeom>
        </p:spPr>
        <p:txBody>
          <a:bodyPr wrap="none">
            <a:spAutoFit/>
          </a:bodyPr>
          <a:lstStyle/>
          <a:p>
            <a:r>
              <a:rPr lang="en-US" sz="1400" dirty="0">
                <a:hlinkClick r:id="rId3"/>
              </a:rPr>
              <a:t>https://www.desmos.com/calculator/wmwfolbvdk</a:t>
            </a:r>
            <a:endParaRPr lang="en-US" sz="1400" dirty="0"/>
          </a:p>
          <a:p>
            <a:endParaRPr lang="en-US" sz="1400" dirty="0"/>
          </a:p>
        </p:txBody>
      </p:sp>
    </p:spTree>
    <p:extLst>
      <p:ext uri="{BB962C8B-B14F-4D97-AF65-F5344CB8AC3E}">
        <p14:creationId xmlns:p14="http://schemas.microsoft.com/office/powerpoint/2010/main" val="83389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0352" y="2558504"/>
            <a:ext cx="558179" cy="409838"/>
            <a:chOff x="6963311"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63311" y="73690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93513" y="2598112"/>
            <a:ext cx="4504252" cy="34542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K-Means Clustering</a:t>
            </a:r>
          </a:p>
        </p:txBody>
      </p:sp>
      <p:grpSp>
        <p:nvGrpSpPr>
          <p:cNvPr id="22" name="Group 21" descr="Small circle with number 3 inside  indicating step 3"/>
          <p:cNvGrpSpPr/>
          <p:nvPr/>
        </p:nvGrpSpPr>
        <p:grpSpPr bwMode="blackWhite">
          <a:xfrm>
            <a:off x="530352" y="3212490"/>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7834" y="3222279"/>
            <a:ext cx="4504252" cy="37650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Text classification with </a:t>
            </a:r>
            <a:r>
              <a:rPr lang="en-US" sz="1600" dirty="0">
                <a:solidFill>
                  <a:srgbClr val="D24726"/>
                </a:solidFill>
                <a:latin typeface="Segoe UI Semibold" panose="020B0702040204020203" pitchFamily="34" charset="0"/>
                <a:cs typeface="Segoe UI Semibold" panose="020B0702040204020203" pitchFamily="34" charset="0"/>
              </a:rPr>
              <a:t>Naive Bayes</a:t>
            </a:r>
          </a:p>
        </p:txBody>
      </p:sp>
      <p:grpSp>
        <p:nvGrpSpPr>
          <p:cNvPr id="37" name="Group 36" descr="Small circle with number 4 inside  indicating step 4"/>
          <p:cNvGrpSpPr/>
          <p:nvPr/>
        </p:nvGrpSpPr>
        <p:grpSpPr bwMode="blackWhite">
          <a:xfrm>
            <a:off x="530352" y="4472973"/>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40" name="Content Placeholder 17"/>
          <p:cNvSpPr txBox="1">
            <a:spLocks/>
          </p:cNvSpPr>
          <p:nvPr/>
        </p:nvSpPr>
        <p:spPr>
          <a:xfrm>
            <a:off x="1126731" y="4513166"/>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Decision trees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Random Forests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30352" y="5129081"/>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6</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126731" y="5139110"/>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Classification with </a:t>
            </a:r>
            <a:r>
              <a:rPr lang="en-US" sz="1600" dirty="0">
                <a:solidFill>
                  <a:srgbClr val="D24726"/>
                </a:solidFill>
                <a:latin typeface="Segoe UI Semibold" panose="020B0702040204020203" pitchFamily="34" charset="0"/>
                <a:cs typeface="Segoe UI Semibold" panose="020B0702040204020203" pitchFamily="34" charset="0"/>
              </a:rPr>
              <a:t>Neural Networks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9" name="Group 28" descr="Small circle with number 3 inside  indicating step 3">
            <a:extLst>
              <a:ext uri="{FF2B5EF4-FFF2-40B4-BE49-F238E27FC236}">
                <a16:creationId xmlns:a16="http://schemas.microsoft.com/office/drawing/2014/main" id="{7AC03584-FFBC-452F-BF3A-C82FE1509797}"/>
              </a:ext>
            </a:extLst>
          </p:cNvPr>
          <p:cNvGrpSpPr/>
          <p:nvPr/>
        </p:nvGrpSpPr>
        <p:grpSpPr bwMode="blackWhite">
          <a:xfrm>
            <a:off x="530352" y="3823126"/>
            <a:ext cx="558179" cy="409838"/>
            <a:chOff x="6953426" y="711274"/>
            <a:chExt cx="558179" cy="409838"/>
          </a:xfrm>
        </p:grpSpPr>
        <p:sp>
          <p:nvSpPr>
            <p:cNvPr id="41" name="Oval 40" descr="Small circle">
              <a:extLst>
                <a:ext uri="{FF2B5EF4-FFF2-40B4-BE49-F238E27FC236}">
                  <a16:creationId xmlns:a16="http://schemas.microsoft.com/office/drawing/2014/main" id="{EDE1BB69-771E-4F03-AC10-228B36241B8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descr="Number 3">
              <a:extLst>
                <a:ext uri="{FF2B5EF4-FFF2-40B4-BE49-F238E27FC236}">
                  <a16:creationId xmlns:a16="http://schemas.microsoft.com/office/drawing/2014/main" id="{2BE49992-DD18-4B45-8881-8A674979CAF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3" name="Content Placeholder 17">
            <a:extLst>
              <a:ext uri="{FF2B5EF4-FFF2-40B4-BE49-F238E27FC236}">
                <a16:creationId xmlns:a16="http://schemas.microsoft.com/office/drawing/2014/main" id="{CA847B39-66A7-482F-A7D1-5A001E98C305}"/>
              </a:ext>
            </a:extLst>
          </p:cNvPr>
          <p:cNvSpPr txBox="1">
            <a:spLocks/>
          </p:cNvSpPr>
          <p:nvPr/>
        </p:nvSpPr>
        <p:spPr>
          <a:xfrm>
            <a:off x="1084676" y="3852411"/>
            <a:ext cx="4504252" cy="3887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Binary classification with </a:t>
            </a:r>
            <a:r>
              <a:rPr lang="en-US" sz="1600" dirty="0">
                <a:solidFill>
                  <a:srgbClr val="D24726"/>
                </a:solidFill>
                <a:latin typeface="Segoe UI Semibold" panose="020B0702040204020203" pitchFamily="34" charset="0"/>
                <a:cs typeface="Segoe UI Semibold" panose="020B0702040204020203" pitchFamily="34" charset="0"/>
              </a:rPr>
              <a:t>Logistic Regression</a:t>
            </a:r>
          </a:p>
        </p:txBody>
      </p:sp>
      <p:pic>
        <p:nvPicPr>
          <p:cNvPr id="1030" name="Picture 6" descr="Graph Preview">
            <a:extLst>
              <a:ext uri="{FF2B5EF4-FFF2-40B4-BE49-F238E27FC236}">
                <a16:creationId xmlns:a16="http://schemas.microsoft.com/office/drawing/2014/main" id="{F975DE66-8E0C-4EA0-BC72-FEB7A6D51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85000" lnSpcReduction="10000"/>
          </a:bodyPr>
          <a:lstStyle/>
          <a:p>
            <a:pPr>
              <a:spcAft>
                <a:spcPts val="2000"/>
              </a:spcAft>
            </a:pPr>
            <a:r>
              <a:rPr lang="en-US" dirty="0"/>
              <a:t>Linear regression is a highly biased method and is resilient to overfitting. </a:t>
            </a:r>
          </a:p>
          <a:p>
            <a:pPr>
              <a:spcAft>
                <a:spcPts val="2000"/>
              </a:spcAft>
            </a:pPr>
            <a:r>
              <a:rPr lang="en-US" dirty="0"/>
              <a:t>There are other remedies to mitigate overfitting, the most basic being separating </a:t>
            </a:r>
            <a:r>
              <a:rPr lang="en-US" b="1" dirty="0">
                <a:solidFill>
                  <a:srgbClr val="C00000"/>
                </a:solidFill>
              </a:rPr>
              <a:t>training data </a:t>
            </a:r>
            <a:r>
              <a:rPr lang="en-US" dirty="0"/>
              <a:t>and </a:t>
            </a:r>
            <a:r>
              <a:rPr lang="en-US" b="1" dirty="0">
                <a:solidFill>
                  <a:srgbClr val="C00000"/>
                </a:solidFill>
              </a:rPr>
              <a:t>test data</a:t>
            </a:r>
            <a:r>
              <a:rPr lang="en-US" dirty="0"/>
              <a:t>. </a:t>
            </a:r>
          </a:p>
          <a:p>
            <a:pPr marL="285750" indent="-285750">
              <a:spcAft>
                <a:spcPts val="2000"/>
              </a:spcAft>
              <a:buFont typeface="Arial" panose="020B0604020202020204" pitchFamily="34" charset="0"/>
              <a:buChar char="•"/>
            </a:pPr>
            <a:r>
              <a:rPr lang="en-US" dirty="0"/>
              <a:t>The model is fit to the training data, and then is tested with the test data. </a:t>
            </a:r>
          </a:p>
          <a:p>
            <a:pPr marL="285750" indent="-285750">
              <a:spcAft>
                <a:spcPts val="2000"/>
              </a:spcAft>
              <a:buFont typeface="Arial" panose="020B0604020202020204" pitchFamily="34" charset="0"/>
              <a:buChar char="•"/>
            </a:pPr>
            <a:r>
              <a:rPr lang="en-US" dirty="0"/>
              <a:t>If the test data performs poorly compared to the training data, there is a possibility of overfit (or just no correlation altogether).</a:t>
            </a:r>
          </a:p>
          <a:p>
            <a:pPr>
              <a:spcAft>
                <a:spcPts val="2000"/>
              </a:spcAft>
            </a:pPr>
            <a:r>
              <a:rPr lang="en-US" dirty="0"/>
              <a:t>You can also try to train with more data as well as utilize cross-validation, regularization, bagging, boosting, and other techniques. </a:t>
            </a:r>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A4D8FE29-A2AA-46FE-96BC-83024381BCE6}"/>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37065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Normalization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70000" lnSpcReduction="20000"/>
          </a:bodyPr>
          <a:lstStyle/>
          <a:p>
            <a:pPr>
              <a:spcAft>
                <a:spcPts val="2000"/>
              </a:spcAft>
            </a:pPr>
            <a:r>
              <a:rPr lang="en-US" b="1" dirty="0"/>
              <a:t>Normalization is another topic we do not have time to explore deeply in this 4-hour class but should at least get mentioned. </a:t>
            </a:r>
          </a:p>
          <a:p>
            <a:pPr>
              <a:spcAft>
                <a:spcPts val="2000"/>
              </a:spcAft>
            </a:pPr>
            <a:r>
              <a:rPr lang="en-US" b="1" dirty="0">
                <a:solidFill>
                  <a:srgbClr val="FF0000"/>
                </a:solidFill>
              </a:rPr>
              <a:t>Normalization </a:t>
            </a:r>
            <a:r>
              <a:rPr lang="en-US" b="1" dirty="0">
                <a:solidFill>
                  <a:schemeClr val="tx1"/>
                </a:solidFill>
              </a:rPr>
              <a:t>is scaling and converting the values of each variable, so they are relatively close together. </a:t>
            </a:r>
          </a:p>
          <a:p>
            <a:pPr marL="285750" indent="-285750">
              <a:spcAft>
                <a:spcPts val="2000"/>
              </a:spcAft>
              <a:buFont typeface="Arial" panose="020B0604020202020204" pitchFamily="34" charset="0"/>
              <a:buChar char="•"/>
            </a:pPr>
            <a:r>
              <a:rPr lang="en-US" dirty="0">
                <a:solidFill>
                  <a:schemeClr val="tx1"/>
                </a:solidFill>
              </a:rPr>
              <a:t>Imagine you had a variable </a:t>
            </a:r>
            <a:r>
              <a:rPr lang="en-US" b="1" i="1" dirty="0">
                <a:solidFill>
                  <a:schemeClr val="tx1"/>
                </a:solidFill>
              </a:rPr>
              <a:t>age</a:t>
            </a:r>
            <a:r>
              <a:rPr lang="en-US" dirty="0">
                <a:solidFill>
                  <a:schemeClr val="tx1"/>
                </a:solidFill>
              </a:rPr>
              <a:t> whose values typically range in 0-99. </a:t>
            </a:r>
          </a:p>
          <a:p>
            <a:pPr marL="285750" indent="-285750">
              <a:spcAft>
                <a:spcPts val="2000"/>
              </a:spcAft>
              <a:buFont typeface="Arial" panose="020B0604020202020204" pitchFamily="34" charset="0"/>
              <a:buChar char="•"/>
            </a:pPr>
            <a:r>
              <a:rPr lang="en-US" dirty="0">
                <a:solidFill>
                  <a:schemeClr val="tx1"/>
                </a:solidFill>
              </a:rPr>
              <a:t>But you had another variable </a:t>
            </a:r>
            <a:r>
              <a:rPr lang="en-US" b="1" i="1" dirty="0">
                <a:solidFill>
                  <a:schemeClr val="tx1"/>
                </a:solidFill>
              </a:rPr>
              <a:t>income</a:t>
            </a:r>
            <a:r>
              <a:rPr lang="en-US" dirty="0">
                <a:solidFill>
                  <a:schemeClr val="tx1"/>
                </a:solidFill>
              </a:rPr>
              <a:t> that typically ranges from 30,000 to 1,000,000.</a:t>
            </a:r>
          </a:p>
          <a:p>
            <a:pPr marL="285750" indent="-285750">
              <a:spcAft>
                <a:spcPts val="2000"/>
              </a:spcAft>
              <a:buFont typeface="Arial" panose="020B0604020202020204" pitchFamily="34" charset="0"/>
              <a:buChar char="•"/>
            </a:pPr>
            <a:r>
              <a:rPr lang="en-US" dirty="0">
                <a:solidFill>
                  <a:schemeClr val="tx1"/>
                </a:solidFill>
              </a:rPr>
              <a:t>Because these ranges are so drastically different, fitting a model is not going to be productive until you transform them somehow. </a:t>
            </a:r>
          </a:p>
          <a:p>
            <a:pPr>
              <a:spcAft>
                <a:spcPts val="2000"/>
              </a:spcAft>
            </a:pPr>
            <a:r>
              <a:rPr lang="en-US" b="1" dirty="0">
                <a:solidFill>
                  <a:schemeClr val="tx1"/>
                </a:solidFill>
              </a:rPr>
              <a:t>There are a variety of techniques you can employ from linear scaling to fitting to a standard normal distribution. </a:t>
            </a:r>
            <a:endParaRPr lang="en-US" b="1"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5" name="Picture 4" descr="A close up of a remote control&#10;&#10;Description automatically generated">
            <a:extLst>
              <a:ext uri="{FF2B5EF4-FFF2-40B4-BE49-F238E27FC236}">
                <a16:creationId xmlns:a16="http://schemas.microsoft.com/office/drawing/2014/main" id="{533C81AB-9E30-43E9-A818-6F031532A9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1602" y="1435608"/>
            <a:ext cx="3880413" cy="2586942"/>
          </a:xfrm>
          <a:prstGeom prst="rect">
            <a:avLst/>
          </a:prstGeom>
        </p:spPr>
      </p:pic>
    </p:spTree>
    <p:extLst>
      <p:ext uri="{BB962C8B-B14F-4D97-AF65-F5344CB8AC3E}">
        <p14:creationId xmlns:p14="http://schemas.microsoft.com/office/powerpoint/2010/main" val="261993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054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D190FD1-BBF9-4080-AA42-045840141A2E}"/>
              </a:ext>
            </a:extLst>
          </p:cNvPr>
          <p:cNvSpPr/>
          <p:nvPr/>
        </p:nvSpPr>
        <p:spPr>
          <a:xfrm>
            <a:off x="348702" y="2935224"/>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D214EE-B130-4FA7-A905-9ED28170D2A9}"/>
                  </a:ext>
                </a:extLst>
              </p:cNvPr>
              <p:cNvSpPr txBox="1"/>
              <p:nvPr/>
            </p:nvSpPr>
            <p:spPr>
              <a:xfrm>
                <a:off x="1698644" y="2974827"/>
                <a:ext cx="5474753" cy="908345"/>
              </a:xfrm>
              <a:prstGeom prst="rect">
                <a:avLst/>
              </a:prstGeom>
            </p:spPr>
            <p:txBody>
              <a:bodyPr vert="horz" wrap="none" lIns="91440" tIns="45720" rIns="91440" bIns="45720" rtlCol="0">
                <a:normAutofit/>
              </a:bodyPr>
              <a:lstStyle/>
              <a:p>
                <a:pPr>
                  <a:spcAft>
                    <a:spcPts val="2000"/>
                  </a:spcAft>
                </a:pPr>
                <a14:m>
                  <m:oMath xmlns:m="http://schemas.openxmlformats.org/officeDocument/2006/math">
                    <m:sSup>
                      <m:sSupPr>
                        <m:ctrlPr>
                          <a:rPr lang="en-US" sz="1600" i="1" smtClean="0">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 </m:t>
                        </m:r>
                        <m:r>
                          <a:rPr lang="en-US" sz="1600" i="1">
                            <a:solidFill>
                              <a:srgbClr val="FF0000"/>
                            </a:solidFill>
                            <a:latin typeface="Cambria Math" panose="02040503050406030204" pitchFamily="18" charset="0"/>
                            <a:cs typeface="Segoe UI" panose="020B0502040204020203" pitchFamily="34" charset="0"/>
                          </a:rPr>
                          <m:t>(1−(</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1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(3−(</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2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5</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b="0" i="1" dirty="0" smtClean="0">
                            <a:solidFill>
                              <a:srgbClr val="FF0000"/>
                            </a:solidFill>
                            <a:latin typeface="Cambria Math" panose="02040503050406030204" pitchFamily="18" charset="0"/>
                          </a:rPr>
                          <m:t>7</m:t>
                        </m:r>
                        <m:r>
                          <a:rPr lang="en-US" sz="1600" i="1" dirty="0">
                            <a:solidFill>
                              <a:srgbClr val="FF0000"/>
                            </a:solidFill>
                            <a:latin typeface="Cambria Math" panose="02040503050406030204" pitchFamily="18" charset="0"/>
                          </a:rPr>
                          <m:t>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endParaRPr lang="en-US" sz="1600" dirty="0">
                  <a:solidFill>
                    <a:srgbClr val="FF0000"/>
                  </a:solidFill>
                  <a:latin typeface="Segoe UI" panose="020B0502040204020203" pitchFamily="34" charset="0"/>
                  <a:cs typeface="Segoe UI" panose="020B0502040204020203" pitchFamily="34" charset="0"/>
                </a:endParaRPr>
              </a:p>
              <a:p>
                <a:pPr>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B1D214EE-B130-4FA7-A905-9ED28170D2A9}"/>
                  </a:ext>
                </a:extLst>
              </p:cNvPr>
              <p:cNvSpPr txBox="1">
                <a:spLocks noRot="1" noChangeAspect="1" noMove="1" noResize="1" noEditPoints="1" noAdjustHandles="1" noChangeArrowheads="1" noChangeShapeType="1" noTextEdit="1"/>
              </p:cNvSpPr>
              <p:nvPr/>
            </p:nvSpPr>
            <p:spPr>
              <a:xfrm>
                <a:off x="1698644" y="2974827"/>
                <a:ext cx="5474753" cy="90834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2432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806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27164DA7-3400-4611-9F93-FB51525231B0}"/>
              </a:ext>
            </a:extLst>
          </p:cNvPr>
          <p:cNvSpPr/>
          <p:nvPr/>
        </p:nvSpPr>
        <p:spPr>
          <a:xfrm>
            <a:off x="439537" y="3261360"/>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658E6D2-B2F9-463F-B3AD-C72C2DC3C861}"/>
              </a:ext>
            </a:extLst>
          </p:cNvPr>
          <p:cNvSpPr txBox="1"/>
          <p:nvPr/>
        </p:nvSpPr>
        <p:spPr>
          <a:xfrm>
            <a:off x="1698644" y="2974827"/>
            <a:ext cx="5474753" cy="2785893"/>
          </a:xfrm>
          <a:prstGeom prst="rect">
            <a:avLst/>
          </a:prstGeom>
        </p:spPr>
        <p:txBody>
          <a:bodyPr vert="horz" wrap="square" lIns="91440" tIns="45720" rIns="91440" bIns="45720" rtlCol="0">
            <a:normAutofit/>
          </a:bodyPr>
          <a:lstStyle/>
          <a:p>
            <a:pPr>
              <a:spcAft>
                <a:spcPts val="2000"/>
              </a:spcAft>
            </a:pPr>
            <a:r>
              <a:rPr lang="en-US" sz="1600" dirty="0">
                <a:solidFill>
                  <a:srgbClr val="FF0000"/>
                </a:solidFill>
                <a:latin typeface="Segoe UI" panose="020B0502040204020203" pitchFamily="34" charset="0"/>
                <a:cs typeface="Segoe UI" panose="020B0502040204020203" pitchFamily="34" charset="0"/>
              </a:rPr>
              <a:t>Doing a regression is a balancing act between fitting exactly to your data (variance) versus leaving some wiggle room (bias) to predict new data that will be different. Otherwise you will risk overfitting even if you have zero loss. </a:t>
            </a:r>
          </a:p>
          <a:p>
            <a:pPr>
              <a:spcAft>
                <a:spcPts val="2000"/>
              </a:spcAft>
            </a:pPr>
            <a:r>
              <a:rPr lang="en-US" sz="1600" dirty="0">
                <a:solidFill>
                  <a:srgbClr val="FF0000"/>
                </a:solidFill>
                <a:latin typeface="Segoe UI" panose="020B0502040204020203" pitchFamily="34" charset="0"/>
                <a:cs typeface="Segoe UI" panose="020B0502040204020203" pitchFamily="34" charset="0"/>
              </a:rPr>
              <a:t>You might be better doing a linear regression (blue line) as shown to the right, which has a loss but is more likely to predict new data accurately.</a:t>
            </a:r>
          </a:p>
        </p:txBody>
      </p:sp>
    </p:spTree>
    <p:extLst>
      <p:ext uri="{BB962C8B-B14F-4D97-AF65-F5344CB8AC3E}">
        <p14:creationId xmlns:p14="http://schemas.microsoft.com/office/powerpoint/2010/main" val="861796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III</a:t>
            </a:r>
            <a:br>
              <a:rPr lang="en-US" sz="4400" dirty="0">
                <a:solidFill>
                  <a:schemeClr val="bg1"/>
                </a:solidFill>
              </a:rPr>
            </a:br>
            <a:r>
              <a:rPr lang="en-US" sz="4400" dirty="0">
                <a:solidFill>
                  <a:schemeClr val="bg1"/>
                </a:solidFill>
              </a:rPr>
              <a:t>Logistic Regression</a:t>
            </a:r>
          </a:p>
        </p:txBody>
      </p:sp>
    </p:spTree>
    <p:extLst>
      <p:ext uri="{BB962C8B-B14F-4D97-AF65-F5344CB8AC3E}">
        <p14:creationId xmlns:p14="http://schemas.microsoft.com/office/powerpoint/2010/main" val="1556640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lnSpcReduction="10000"/>
          </a:bodyPr>
          <a:lstStyle/>
          <a:p>
            <a:pPr>
              <a:spcAft>
                <a:spcPts val="2000"/>
              </a:spcAft>
            </a:pPr>
            <a:r>
              <a:rPr lang="en-US" b="1" dirty="0"/>
              <a:t>So far we just did regressions via linear regression. </a:t>
            </a:r>
          </a:p>
          <a:p>
            <a:pPr>
              <a:spcAft>
                <a:spcPts val="2000"/>
              </a:spcAft>
            </a:pPr>
            <a:r>
              <a:rPr lang="en-US" b="1" dirty="0"/>
              <a:t>However, linear regressions are awkward to use for classification. </a:t>
            </a:r>
          </a:p>
          <a:p>
            <a:pPr marL="285750" indent="-285750">
              <a:spcAft>
                <a:spcPts val="2000"/>
              </a:spcAft>
              <a:buFont typeface="Arial" panose="020B0604020202020204" pitchFamily="34" charset="0"/>
              <a:buChar char="•"/>
            </a:pPr>
            <a:r>
              <a:rPr lang="en-US" dirty="0"/>
              <a:t>Lines extend in a straight direction for positive infinity and negative infinity, well outside a range of acceptable values. </a:t>
            </a:r>
          </a:p>
          <a:p>
            <a:pPr marL="285750" indent="-285750">
              <a:spcAft>
                <a:spcPts val="2000"/>
              </a:spcAft>
              <a:buFont typeface="Arial" panose="020B0604020202020204" pitchFamily="34" charset="0"/>
              <a:buChar char="•"/>
            </a:pPr>
            <a:r>
              <a:rPr lang="en-US" dirty="0"/>
              <a:t>Lines do not do a good job representing a probability and staying within the limits of 0.0 and 1.0. </a:t>
            </a:r>
          </a:p>
          <a:p>
            <a:pPr marL="285750" indent="-285750">
              <a:spcAft>
                <a:spcPts val="2000"/>
              </a:spcAft>
              <a:buFont typeface="Arial" panose="020B0604020202020204" pitchFamily="34" charset="0"/>
              <a:buChar char="•"/>
            </a:pPr>
            <a:r>
              <a:rPr lang="en-US" dirty="0"/>
              <a:t>When doing classification, probability is a critical tool.</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1430745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20000"/>
          </a:bodyPr>
          <a:lstStyle/>
          <a:p>
            <a:pPr>
              <a:spcAft>
                <a:spcPts val="2000"/>
              </a:spcAft>
            </a:pPr>
            <a:r>
              <a:rPr lang="en-US" b="1" dirty="0"/>
              <a:t>Classification tasks are pretty common in machine learning:</a:t>
            </a:r>
          </a:p>
          <a:p>
            <a:pPr marL="285750" indent="-285750">
              <a:spcAft>
                <a:spcPts val="2000"/>
              </a:spcAft>
              <a:buFont typeface="Arial" panose="020B0604020202020204" pitchFamily="34" charset="0"/>
              <a:buChar char="•"/>
            </a:pPr>
            <a:r>
              <a:rPr lang="en-US" dirty="0"/>
              <a:t>How do I classify images of </a:t>
            </a:r>
            <a:r>
              <a:rPr lang="en-US" i="1" dirty="0">
                <a:solidFill>
                  <a:srgbClr val="FF0000"/>
                </a:solidFill>
              </a:rPr>
              <a:t>dogs</a:t>
            </a:r>
            <a:r>
              <a:rPr lang="en-US" dirty="0"/>
              <a:t> versus </a:t>
            </a:r>
            <a:r>
              <a:rPr lang="en-US" i="1" dirty="0">
                <a:solidFill>
                  <a:srgbClr val="FF0000"/>
                </a:solidFill>
              </a:rPr>
              <a:t>cats</a:t>
            </a:r>
            <a:r>
              <a:rPr lang="en-US" dirty="0"/>
              <a:t>?</a:t>
            </a:r>
          </a:p>
          <a:p>
            <a:pPr marL="285750" indent="-285750">
              <a:spcAft>
                <a:spcPts val="2000"/>
              </a:spcAft>
              <a:buFont typeface="Arial" panose="020B0604020202020204" pitchFamily="34" charset="0"/>
              <a:buChar char="•"/>
            </a:pPr>
            <a:r>
              <a:rPr lang="en-US" dirty="0"/>
              <a:t>Will a shipment be most likely be </a:t>
            </a:r>
            <a:r>
              <a:rPr lang="en-US" i="1" dirty="0">
                <a:solidFill>
                  <a:srgbClr val="FF0000"/>
                </a:solidFill>
              </a:rPr>
              <a:t>late</a:t>
            </a:r>
            <a:r>
              <a:rPr lang="en-US" dirty="0"/>
              <a:t>, </a:t>
            </a:r>
            <a:r>
              <a:rPr lang="en-US" i="1" dirty="0">
                <a:solidFill>
                  <a:srgbClr val="FF0000"/>
                </a:solidFill>
              </a:rPr>
              <a:t>early</a:t>
            </a:r>
            <a:r>
              <a:rPr lang="en-US" dirty="0"/>
              <a:t>, or </a:t>
            </a:r>
            <a:r>
              <a:rPr lang="en-US" i="1" dirty="0">
                <a:solidFill>
                  <a:srgbClr val="FF0000"/>
                </a:solidFill>
              </a:rPr>
              <a:t>on-time</a:t>
            </a:r>
            <a:r>
              <a:rPr lang="en-US" dirty="0"/>
              <a:t>? </a:t>
            </a:r>
          </a:p>
          <a:p>
            <a:pPr marL="285750" indent="-285750">
              <a:spcAft>
                <a:spcPts val="2000"/>
              </a:spcAft>
              <a:buFont typeface="Arial" panose="020B0604020202020204" pitchFamily="34" charset="0"/>
              <a:buChar char="•"/>
            </a:pPr>
            <a:r>
              <a:rPr lang="en-US" dirty="0"/>
              <a:t>Is this email </a:t>
            </a:r>
            <a:r>
              <a:rPr lang="en-US" i="1" dirty="0">
                <a:solidFill>
                  <a:srgbClr val="FF0000"/>
                </a:solidFill>
              </a:rPr>
              <a:t>spam</a:t>
            </a:r>
            <a:r>
              <a:rPr lang="en-US" dirty="0"/>
              <a:t> or </a:t>
            </a:r>
            <a:r>
              <a:rPr lang="en-US" i="1" dirty="0">
                <a:solidFill>
                  <a:srgbClr val="FF0000"/>
                </a:solidFill>
              </a:rPr>
              <a:t>not spam</a:t>
            </a:r>
            <a:r>
              <a:rPr lang="en-US" dirty="0"/>
              <a:t>?</a:t>
            </a:r>
          </a:p>
          <a:p>
            <a:pPr marL="285750" indent="-285750">
              <a:spcAft>
                <a:spcPts val="2000"/>
              </a:spcAft>
              <a:buFont typeface="Arial" panose="020B0604020202020204" pitchFamily="34" charset="0"/>
              <a:buChar char="•"/>
            </a:pPr>
            <a:r>
              <a:rPr lang="en-US" dirty="0"/>
              <a:t>Will this movie get </a:t>
            </a:r>
            <a:r>
              <a:rPr lang="en-US" i="1" dirty="0">
                <a:solidFill>
                  <a:srgbClr val="FF0000"/>
                </a:solidFill>
              </a:rPr>
              <a:t>1 star</a:t>
            </a:r>
            <a:r>
              <a:rPr lang="en-US" dirty="0"/>
              <a:t>, </a:t>
            </a:r>
            <a:r>
              <a:rPr lang="en-US" i="1" dirty="0">
                <a:solidFill>
                  <a:srgbClr val="FF0000"/>
                </a:solidFill>
              </a:rPr>
              <a:t>2 stars</a:t>
            </a:r>
            <a:r>
              <a:rPr lang="en-US" dirty="0"/>
              <a:t>... or </a:t>
            </a:r>
            <a:r>
              <a:rPr lang="en-US" i="1" dirty="0">
                <a:solidFill>
                  <a:srgbClr val="FF0000"/>
                </a:solidFill>
              </a:rPr>
              <a:t>5 stars</a:t>
            </a:r>
            <a:r>
              <a:rPr lang="en-US" dirty="0"/>
              <a:t>?</a:t>
            </a:r>
          </a:p>
          <a:p>
            <a:pPr>
              <a:spcAft>
                <a:spcPts val="2000"/>
              </a:spcAft>
            </a:pPr>
            <a:r>
              <a:rPr lang="en-US" dirty="0"/>
              <a:t>There are several machine learning algorithms that work well for classification, and we are going to learn first about Logistic Regression. </a:t>
            </a:r>
          </a:p>
          <a:p>
            <a:pPr>
              <a:spcAft>
                <a:spcPts val="2000"/>
              </a:spcAft>
            </a:pPr>
            <a:endParaRPr lang="en-US" dirty="0"/>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3502069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Imagine you have 11 patients exposed to a chemical for </a:t>
                </a:r>
                <a14:m>
                  <m:oMath xmlns:m="http://schemas.openxmlformats.org/officeDocument/2006/math">
                    <m:r>
                      <a:rPr lang="en-US" i="1" dirty="0" smtClean="0">
                        <a:latin typeface="Cambria Math" panose="02040503050406030204" pitchFamily="18" charset="0"/>
                      </a:rPr>
                      <m:t>𝑥</m:t>
                    </m:r>
                  </m:oMath>
                </a14:m>
                <a:r>
                  <a:rPr lang="en-US" dirty="0"/>
                  <a:t> hours, and you plot whether they exhibited symptoms (1) or not (0). </a:t>
                </a:r>
              </a:p>
              <a:p>
                <a:pPr>
                  <a:spcAft>
                    <a:spcPts val="2000"/>
                  </a:spcAft>
                </a:pPr>
                <a:r>
                  <a:rPr lang="en-US" dirty="0"/>
                  <a:t>Plotting our patient data (right), we can easily eyeball a clear cutoff at 4 hours where patients transition from</a:t>
                </a:r>
                <a:r>
                  <a:rPr lang="en-US" b="1" i="1" dirty="0"/>
                  <a:t> not showing symptoms (0) </a:t>
                </a:r>
                <a:r>
                  <a:rPr lang="en-US" dirty="0"/>
                  <a:t>to </a:t>
                </a:r>
                <a:r>
                  <a:rPr lang="en-US" b="1" i="1" dirty="0"/>
                  <a:t>showing symptoms (1)</a:t>
                </a:r>
                <a:r>
                  <a:rPr lang="en-US" dirty="0"/>
                  <a:t>. </a:t>
                </a:r>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269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894854"/>
          </a:xfrm>
        </p:spPr>
        <p:txBody>
          <a:bodyPr>
            <a:normAutofit fontScale="92500" lnSpcReduction="20000"/>
          </a:bodyPr>
          <a:lstStyle/>
          <a:p>
            <a:r>
              <a:rPr lang="en-US" b="1" dirty="0"/>
              <a:t>How to build machine learning algorithms from scratch to develop intuition and understanding. </a:t>
            </a:r>
          </a:p>
          <a:p>
            <a:r>
              <a:rPr lang="en-US" b="1" dirty="0"/>
              <a:t>Remove some unnecessary barriers to get started with machine learning:</a:t>
            </a:r>
          </a:p>
          <a:p>
            <a:pPr marL="285750" indent="-285750">
              <a:buFont typeface="Arial" panose="020B0604020202020204" pitchFamily="34" charset="0"/>
              <a:buChar char="•"/>
            </a:pPr>
            <a:r>
              <a:rPr lang="en-US" dirty="0"/>
              <a:t>No calculus or partial derivatives</a:t>
            </a:r>
          </a:p>
          <a:p>
            <a:pPr marL="285750" indent="-285750">
              <a:buFont typeface="Arial" panose="020B0604020202020204" pitchFamily="34" charset="0"/>
              <a:buChar char="•"/>
            </a:pPr>
            <a:r>
              <a:rPr lang="en-US" dirty="0"/>
              <a:t>Little to no linear algebra</a:t>
            </a:r>
          </a:p>
          <a:p>
            <a:pPr marL="285750" indent="-285750">
              <a:buFont typeface="Arial" panose="020B0604020202020204" pitchFamily="34" charset="0"/>
              <a:buChar char="•"/>
            </a:pPr>
            <a:r>
              <a:rPr lang="en-US" dirty="0"/>
              <a:t>All Python code</a:t>
            </a:r>
          </a:p>
          <a:p>
            <a:r>
              <a:rPr lang="en-US" b="1" dirty="0"/>
              <a:t>While we may take some unconventional approaches, we will be doing actual machine learning. </a:t>
            </a:r>
            <a:endParaRPr lang="en-US" dirty="0"/>
          </a:p>
          <a:p>
            <a:endParaRPr lang="en-US" dirty="0"/>
          </a:p>
        </p:txBody>
      </p:sp>
      <p:pic>
        <p:nvPicPr>
          <p:cNvPr id="2050"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694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This indicates any patient exposed for less than 4 hours will have a </a:t>
                </a:r>
                <a14:m>
                  <m:oMath xmlns:m="http://schemas.openxmlformats.org/officeDocument/2006/math">
                    <m:r>
                      <a:rPr lang="en-US" i="1" dirty="0" smtClean="0">
                        <a:latin typeface="Cambria Math" panose="02040503050406030204" pitchFamily="18" charset="0"/>
                      </a:rPr>
                      <m:t>0% </m:t>
                    </m:r>
                  </m:oMath>
                </a14:m>
                <a:r>
                  <a:rPr lang="en-US" dirty="0"/>
                  <a:t>chance of showing symptoms, but greater than 4 will have a 100% chance of showing symptoms. </a:t>
                </a:r>
              </a:p>
              <a:p>
                <a:pPr>
                  <a:spcAft>
                    <a:spcPts val="2000"/>
                  </a:spcAft>
                </a:pPr>
                <a:r>
                  <a:rPr lang="en-US" dirty="0"/>
                  <a:t>Because there is a distinct separation at 4 hours, a logistic regression is going to “jump” from 0% to 100% at that boundary.</a:t>
                </a:r>
              </a:p>
              <a:p>
                <a:pPr>
                  <a:spcAft>
                    <a:spcPts val="2000"/>
                  </a:spcAft>
                </a:pPr>
                <a:r>
                  <a:rPr lang="en-US" dirty="0"/>
                  <a:t>Of course, real life rarely works out this way…</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r="-124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6" name="Picture 2">
            <a:extLst>
              <a:ext uri="{FF2B5EF4-FFF2-40B4-BE49-F238E27FC236}">
                <a16:creationId xmlns:a16="http://schemas.microsoft.com/office/drawing/2014/main" id="{FE87F5B6-C34B-48B3-B6FD-56A7FFA7C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282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Now let’s say you gathered more data and got a realistic picture, where the middle of the range has a mix of patients showing symptoms and not showing symptoms. </a:t>
            </a:r>
          </a:p>
          <a:p>
            <a:pPr>
              <a:spcAft>
                <a:spcPts val="2000"/>
              </a:spcAft>
            </a:pPr>
            <a:r>
              <a:rPr lang="en-US" dirty="0"/>
              <a:t>The way to interpret this is the probability of patients showing symptoms gradually increases with each hour of exposure.</a:t>
            </a:r>
          </a:p>
          <a:p>
            <a:pPr>
              <a:spcAft>
                <a:spcPts val="2000"/>
              </a:spcAft>
            </a:pPr>
            <a:r>
              <a:rPr lang="en-US" dirty="0"/>
              <a:t>Because of this overlap of points in the middle, there is no distinct cutoff when patients show symptoms, but rather a gradual transition from 0% probability to 100% probability (“0” and “1”). </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255793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More technically, a logistic regression results in a curve indicating a probability of belonging to the </a:t>
            </a:r>
            <a:r>
              <a:rPr lang="en-US" b="1" dirty="0"/>
              <a:t>true</a:t>
            </a:r>
            <a:r>
              <a:rPr lang="en-US" dirty="0"/>
              <a:t> (1) category, which in this case means </a:t>
            </a:r>
            <a:r>
              <a:rPr lang="en-US" b="1" i="1" dirty="0"/>
              <a:t>a patient showed symptoms</a:t>
            </a:r>
            <a:r>
              <a:rPr lang="en-US" dirty="0"/>
              <a:t>. </a:t>
            </a:r>
          </a:p>
          <a:p>
            <a:pPr>
              <a:spcAft>
                <a:spcPts val="2000"/>
              </a:spcAft>
            </a:pPr>
            <a:r>
              <a:rPr lang="en-US" dirty="0"/>
              <a:t>As the hours of chemical exposure increases, the number of patients showing symptoms increases, and thus the probability of showing symptoms increases.</a:t>
            </a:r>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1604185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10000"/>
          </a:bodyPr>
          <a:lstStyle/>
          <a:p>
            <a:pPr>
              <a:spcAft>
                <a:spcPts val="2000"/>
              </a:spcAft>
            </a:pPr>
            <a:r>
              <a:rPr lang="en-US" b="1" dirty="0">
                <a:solidFill>
                  <a:srgbClr val="C00000"/>
                </a:solidFill>
              </a:rPr>
              <a:t>Logistic Regression</a:t>
            </a:r>
            <a:r>
              <a:rPr lang="en-US" dirty="0"/>
              <a:t> is a classification tool that predicts a </a:t>
            </a:r>
            <a:r>
              <a:rPr lang="en-US" b="1" dirty="0"/>
              <a:t>true</a:t>
            </a:r>
            <a:r>
              <a:rPr lang="en-US" dirty="0"/>
              <a:t> or </a:t>
            </a:r>
            <a:r>
              <a:rPr lang="en-US" b="1" dirty="0"/>
              <a:t>false</a:t>
            </a:r>
            <a:r>
              <a:rPr lang="en-US" dirty="0"/>
              <a:t> value for one or more variables.</a:t>
            </a:r>
          </a:p>
          <a:p>
            <a:pPr>
              <a:spcAft>
                <a:spcPts val="2000"/>
              </a:spcAft>
            </a:pPr>
            <a:r>
              <a:rPr lang="en-US" dirty="0"/>
              <a:t>Training data must have outcomes of 0 (false) or 1 (true), but the regression will output a probability value between 0 and 1. </a:t>
            </a:r>
          </a:p>
          <a:p>
            <a:pPr marL="285750" indent="-285750">
              <a:spcAft>
                <a:spcPts val="2000"/>
              </a:spcAft>
              <a:buFont typeface="Arial" panose="020B0604020202020204" pitchFamily="34" charset="0"/>
              <a:buChar char="•"/>
            </a:pPr>
            <a:r>
              <a:rPr lang="en-US" dirty="0"/>
              <a:t>An S-shaped curve (a </a:t>
            </a:r>
            <a:r>
              <a:rPr lang="en-US" b="1" dirty="0">
                <a:solidFill>
                  <a:srgbClr val="FF0000"/>
                </a:solidFill>
              </a:rPr>
              <a:t>logistic function</a:t>
            </a:r>
            <a:r>
              <a:rPr lang="en-US" dirty="0"/>
              <a:t>) is fit to the points and then used to predict probability.</a:t>
            </a:r>
          </a:p>
          <a:p>
            <a:pPr marL="285750" indent="-285750">
              <a:spcAft>
                <a:spcPts val="2000"/>
              </a:spcAft>
              <a:buFont typeface="Arial" panose="020B0604020202020204" pitchFamily="34" charset="0"/>
              <a:buChar char="•"/>
            </a:pPr>
            <a:r>
              <a:rPr lang="en-US" dirty="0"/>
              <a:t>If a predicted value (the y-axis) is less than .5 it is typically categorized as false (0), and if the predicted value is greater than/equal to .5 it is typically categorized as true (1). </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4" name="Picture 2">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3682866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When Not To Use 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11262644" cy="4974336"/>
          </a:xfrm>
        </p:spPr>
        <p:txBody>
          <a:bodyPr>
            <a:normAutofit/>
          </a:bodyPr>
          <a:lstStyle/>
          <a:p>
            <a:pPr>
              <a:spcAft>
                <a:spcPts val="2000"/>
              </a:spcAft>
            </a:pPr>
            <a:r>
              <a:rPr lang="en-US" dirty="0"/>
              <a:t>Of course, if there is no transitional trend in your data then you should not use logistic regression. </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6" name="Picture 4" descr="Graph Preview">
            <a:extLst>
              <a:ext uri="{FF2B5EF4-FFF2-40B4-BE49-F238E27FC236}">
                <a16:creationId xmlns:a16="http://schemas.microsoft.com/office/drawing/2014/main" id="{4CDA416B-12E3-495D-AE0C-0E4AC8842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93" y="2417135"/>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027DFE-37EA-465A-A513-3E9A2CEF0D7C}"/>
              </a:ext>
            </a:extLst>
          </p:cNvPr>
          <p:cNvSpPr/>
          <p:nvPr/>
        </p:nvSpPr>
        <p:spPr>
          <a:xfrm>
            <a:off x="3810191" y="6239739"/>
            <a:ext cx="4008726" cy="523220"/>
          </a:xfrm>
          <a:prstGeom prst="rect">
            <a:avLst/>
          </a:prstGeom>
        </p:spPr>
        <p:txBody>
          <a:bodyPr wrap="none">
            <a:spAutoFit/>
          </a:bodyPr>
          <a:lstStyle/>
          <a:p>
            <a:r>
              <a:rPr lang="en-US" sz="1400" dirty="0">
                <a:hlinkClick r:id="rId3"/>
              </a:rPr>
              <a:t>https://www.desmos.com/calculator/cmeksxk5rk</a:t>
            </a:r>
            <a:endParaRPr lang="en-US" sz="1400" dirty="0"/>
          </a:p>
          <a:p>
            <a:endParaRPr lang="en-US" sz="1400" dirty="0"/>
          </a:p>
        </p:txBody>
      </p:sp>
    </p:spTree>
    <p:extLst>
      <p:ext uri="{BB962C8B-B14F-4D97-AF65-F5344CB8AC3E}">
        <p14:creationId xmlns:p14="http://schemas.microsoft.com/office/powerpoint/2010/main" val="1470226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marL="285750" indent="-285750">
              <a:spcAft>
                <a:spcPts val="2000"/>
              </a:spcAft>
              <a:buFont typeface="Arial" panose="020B0604020202020204" pitchFamily="34" charset="0"/>
              <a:buChar char="•"/>
            </a:pPr>
            <a:endParaRPr lang="en-US" dirty="0"/>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For a single independent variable </a:t>
                </a:r>
                <a14:m>
                  <m:oMath xmlns:m="http://schemas.openxmlformats.org/officeDocument/2006/math">
                    <m:r>
                      <a:rPr lang="en-US" i="1" dirty="0" smtClean="0">
                        <a:latin typeface="Cambria Math" panose="02040503050406030204" pitchFamily="18" charset="0"/>
                      </a:rPr>
                      <m:t>𝑥</m:t>
                    </m:r>
                  </m:oMath>
                </a14:m>
                <a:r>
                  <a:rPr lang="en-US" dirty="0"/>
                  <a:t> to predict a dependent probability variable </a:t>
                </a:r>
                <a14:m>
                  <m:oMath xmlns:m="http://schemas.openxmlformats.org/officeDocument/2006/math">
                    <m:r>
                      <a:rPr lang="en-US" i="1" dirty="0" smtClean="0">
                        <a:latin typeface="Cambria Math" panose="02040503050406030204" pitchFamily="18" charset="0"/>
                      </a:rPr>
                      <m:t>𝑦</m:t>
                    </m:r>
                  </m:oMath>
                </a14:m>
                <a:r>
                  <a:rPr lang="en-US" dirty="0"/>
                  <a:t>, you need to fit the data to the logistic function:</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You can express this in Python as: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1477429" y="5053060"/>
            <a:ext cx="528776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5924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You may see also see this logistic function expressed as:</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den>
                      </m:f>
                    </m:oMath>
                  </m:oMathPara>
                </a14:m>
                <a:endParaRPr lang="en-US" dirty="0"/>
              </a:p>
              <a:p>
                <a:pPr>
                  <a:spcAft>
                    <a:spcPts val="2000"/>
                  </a:spcAft>
                </a:pPr>
                <a:r>
                  <a:rPr lang="en-US" dirty="0"/>
                  <a:t>However it is the same and just algebraically expressed differently.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978"/>
                </a:stretch>
              </a:blipFill>
            </p:spPr>
            <p:txBody>
              <a:bodyPr/>
              <a:lstStyle/>
              <a:p>
                <a:r>
                  <a:rPr lang="en-US">
                    <a:noFill/>
                  </a:rPr>
                  <a:t> </a:t>
                </a:r>
              </a:p>
            </p:txBody>
          </p:sp>
        </mc:Fallback>
      </mc:AlternateContent>
    </p:spTree>
    <p:extLst>
      <p:ext uri="{BB962C8B-B14F-4D97-AF65-F5344CB8AC3E}">
        <p14:creationId xmlns:p14="http://schemas.microsoft.com/office/powerpoint/2010/main" val="2692323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Notice the expression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oMath>
                </a14:m>
                <a:r>
                  <a:rPr lang="en-US" dirty="0"/>
                  <a:t> is linear, and this known as the </a:t>
                </a:r>
                <a:r>
                  <a:rPr lang="en-US" b="1" dirty="0">
                    <a:solidFill>
                      <a:srgbClr val="FF0000"/>
                    </a:solidFill>
                  </a:rPr>
                  <a:t>log odds function</a:t>
                </a:r>
                <a:r>
                  <a:rPr lang="en-US" dirty="0"/>
                  <a:t> which is translated logarithmically into a probability. </a:t>
                </a:r>
              </a:p>
              <a:p>
                <a:pPr>
                  <a:spcAft>
                    <a:spcPts val="2000"/>
                  </a:spcAft>
                </a:pPr>
                <a:r>
                  <a:rPr lang="en-US" dirty="0"/>
                  <a:t>In the interest of time, we will avoid going into proofs and mathematical details about how this function works. </a:t>
                </a:r>
              </a:p>
              <a:p>
                <a:pPr>
                  <a:spcAft>
                    <a:spcPts val="2000"/>
                  </a:spcAft>
                </a:pPr>
                <a:r>
                  <a:rPr lang="en-US" dirty="0"/>
                  <a:t>Just know it produces this S-shaped curve we need to output a probability between 0 and 1.</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889"/>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109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We need to solve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but we cannot use least squares like in linear regression. </a:t>
                </a:r>
              </a:p>
              <a:p>
                <a:pPr marL="285750" indent="-285750">
                  <a:spcAft>
                    <a:spcPts val="2000"/>
                  </a:spcAft>
                  <a:buFont typeface="Arial" panose="020B0604020202020204" pitchFamily="34" charset="0"/>
                  <a:buChar char="•"/>
                </a:pPr>
                <a:r>
                  <a:rPr lang="en-US" dirty="0"/>
                  <a:t>We are trying to maximize probability of the curve predicting correctly, not finding the best fit. </a:t>
                </a:r>
              </a:p>
              <a:p>
                <a:pPr marL="285750" indent="-285750">
                  <a:spcAft>
                    <a:spcPts val="2000"/>
                  </a:spcAft>
                  <a:buFont typeface="Arial" panose="020B0604020202020204" pitchFamily="34" charset="0"/>
                  <a:buChar char="•"/>
                </a:pPr>
                <a:r>
                  <a:rPr lang="en-US" dirty="0"/>
                  <a:t>Using hill climbing, we need to find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produces the maximum likelihood.</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451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solidFill>
                      <a:srgbClr val="FF0000"/>
                    </a:solidFill>
                  </a:rPr>
                  <a:t>Maximum likelihood </a:t>
                </a:r>
                <a:r>
                  <a:rPr lang="en-US" dirty="0"/>
                  <a:t>is a technique to estimate parameters that have the highest probability of outputting the observed data.</a:t>
                </a:r>
              </a:p>
              <a:p>
                <a:pPr>
                  <a:spcAft>
                    <a:spcPts val="2000"/>
                  </a:spcAft>
                </a:pPr>
                <a:r>
                  <a:rPr lang="en-US" dirty="0"/>
                  <a:t>In our case, we need to find values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will yield the highest likelihood of outputting the correct true/false values. </a:t>
                </a:r>
              </a:p>
              <a:p>
                <a:pPr>
                  <a:spcAft>
                    <a:spcPts val="2000"/>
                  </a:spcAft>
                </a:pPr>
                <a:r>
                  <a:rPr lang="en-US" dirty="0"/>
                  <a:t>Remember that our logistic function outputs a probability </a:t>
                </a:r>
                <a14:m>
                  <m:oMath xmlns:m="http://schemas.openxmlformats.org/officeDocument/2006/math">
                    <m:r>
                      <a:rPr lang="en-US" i="1" dirty="0" smtClean="0">
                        <a:latin typeface="Cambria Math" panose="02040503050406030204" pitchFamily="18" charset="0"/>
                      </a:rPr>
                      <m:t>𝑦</m:t>
                    </m:r>
                  </m:oMath>
                </a14:m>
                <a:r>
                  <a:rPr lang="en-US" dirty="0"/>
                  <a:t> for a given value </a:t>
                </a:r>
                <a14:m>
                  <m:oMath xmlns:m="http://schemas.openxmlformats.org/officeDocument/2006/math">
                    <m:r>
                      <a:rPr lang="en-US" i="1" dirty="0" smtClean="0">
                        <a:latin typeface="Cambria Math" panose="02040503050406030204" pitchFamily="18" charset="0"/>
                      </a:rPr>
                      <m:t>𝑥</m:t>
                    </m:r>
                  </m:oMath>
                </a14:m>
                <a:r>
                  <a:rPr lang="en-US" dirty="0"/>
                  <a:t>.</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215655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5422392"/>
          </a:xfrm>
        </p:spPr>
        <p:txBody>
          <a:bodyPr>
            <a:normAutofit/>
          </a:bodyPr>
          <a:lstStyle/>
          <a:p>
            <a:r>
              <a:rPr lang="en-US" b="1" dirty="0"/>
              <a:t>We will not be building state-of-the-art machine learning algorithms especially in regards to performance. </a:t>
            </a:r>
          </a:p>
          <a:p>
            <a:pPr marL="285750" indent="-285750">
              <a:buFont typeface="Arial" panose="020B0604020202020204" pitchFamily="34" charset="0"/>
              <a:buChar char="•"/>
            </a:pPr>
            <a:r>
              <a:rPr lang="en-US" dirty="0"/>
              <a:t>We will primarily be using vanilla Python to build these algorithms, which has a high performance cost. </a:t>
            </a:r>
          </a:p>
          <a:p>
            <a:pPr marL="285750" indent="-285750">
              <a:buFont typeface="Arial" panose="020B0604020202020204" pitchFamily="34" charset="0"/>
              <a:buChar char="•"/>
            </a:pPr>
            <a:r>
              <a:rPr lang="en-US" dirty="0"/>
              <a:t>Linear algebra libraries like NumPy can be used to gain efficiencies, and I will strive to include these alternate implementations in the code files. </a:t>
            </a:r>
          </a:p>
          <a:p>
            <a:r>
              <a:rPr lang="en-US" b="1" dirty="0"/>
              <a:t>We will not be validating and analyzing our machine learning models formally, and instead focus on building the ML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pic>
        <p:nvPicPr>
          <p:cNvPr id="3074" name="Picture 2" descr="Graph Preview">
            <a:extLst>
              <a:ext uri="{FF2B5EF4-FFF2-40B4-BE49-F238E27FC236}">
                <a16:creationId xmlns:a16="http://schemas.microsoft.com/office/drawing/2014/main" id="{25C283C8-0FEC-4598-A335-8703284A1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6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24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Let’s say during our hill-climbing, we test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3.17 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=0.69 </m:t>
                    </m:r>
                  </m:oMath>
                </a14:m>
                <a:r>
                  <a:rPr lang="en-US" dirty="0"/>
                  <a:t>  </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b="1" dirty="0"/>
                  <a:t>To calculate the total likelihood for these parameters…</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Multiply the two products above together,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603356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However, multiplying this many decimals together can cause floating point underflow. </a:t>
                </a:r>
              </a:p>
              <a:p>
                <a:pPr>
                  <a:spcAft>
                    <a:spcPts val="2000"/>
                  </a:spcAft>
                </a:pPr>
                <a:r>
                  <a:rPr lang="en-US" dirty="0"/>
                  <a:t>With a clever mathematical hack, we can remedy this by using logarithmic addition instead of multiplication.</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If you need to learn about logarithms, YouTube is the best place to get crash coursed. </a:t>
                </a:r>
              </a:p>
              <a:p>
                <a:pPr>
                  <a:spcAft>
                    <a:spcPts val="2000"/>
                  </a:spcAft>
                </a:pPr>
                <a:r>
                  <a:rPr lang="en-US" dirty="0" err="1"/>
                  <a:t>PatrickJMT</a:t>
                </a:r>
                <a:r>
                  <a:rPr lang="en-US" dirty="0"/>
                  <a:t>: </a:t>
                </a:r>
                <a:r>
                  <a:rPr lang="en-US" dirty="0">
                    <a:hlinkClick r:id="rId2"/>
                  </a:rPr>
                  <a:t>https://youtu.be/AAW7WRFBKdw</a:t>
                </a:r>
                <a:endParaRPr lang="en-US" dirty="0"/>
              </a:p>
              <a:p>
                <a:pPr>
                  <a:spcAft>
                    <a:spcPts val="2000"/>
                  </a:spcAft>
                </a:pPr>
                <a:r>
                  <a:rPr lang="en-US" dirty="0"/>
                  <a:t>Don’t Memorize: </a:t>
                </a:r>
                <a:r>
                  <a:rPr lang="en-US" dirty="0">
                    <a:hlinkClick r:id="rId3"/>
                  </a:rPr>
                  <a:t>https://youtu.be/4UNkQcBrLaQ</a:t>
                </a:r>
                <a:endParaRPr lang="en-US"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4"/>
                <a:stretch>
                  <a:fillRect l="-344"/>
                </a:stretch>
              </a:blipFill>
            </p:spPr>
            <p:txBody>
              <a:bodyPr/>
              <a:lstStyle/>
              <a:p>
                <a:r>
                  <a:rPr lang="en-US">
                    <a:noFill/>
                  </a:rPr>
                  <a:t> </a:t>
                </a:r>
              </a:p>
            </p:txBody>
          </p:sp>
        </mc:Fallback>
      </mc:AlternateContent>
    </p:spTree>
    <p:extLst>
      <p:ext uri="{BB962C8B-B14F-4D97-AF65-F5344CB8AC3E}">
        <p14:creationId xmlns:p14="http://schemas.microsoft.com/office/powerpoint/2010/main" val="3569800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To calculate the total likelihood for these parameters, but avoid floating point underflow…</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smtClean="0">
                        <a:latin typeface="Cambria Math" panose="02040503050406030204" pitchFamily="18" charset="0"/>
                      </a:rPr>
                      <m:t>𝒍𝒐𝒈</m:t>
                    </m:r>
                    <m:r>
                      <a:rPr lang="en-US" b="1" i="1" dirty="0" smtClean="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a:latin typeface="Cambria Math" panose="02040503050406030204" pitchFamily="18" charset="0"/>
                      </a:rPr>
                      <m:t>𝒍𝒐𝒈</m:t>
                    </m:r>
                    <m:r>
                      <a:rPr lang="en-US" b="1" i="1" dirty="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Sum the two values above together, pass it to the </a:t>
                </a:r>
                <a14:m>
                  <m:oMath xmlns:m="http://schemas.openxmlformats.org/officeDocument/2006/math">
                    <m:r>
                      <m:rPr>
                        <m:sty m:val="p"/>
                      </m:rPr>
                      <a:rPr lang="en-US" b="1" i="1" dirty="0" smtClean="0">
                        <a:latin typeface="Cambria Math" panose="02040503050406030204" pitchFamily="18" charset="0"/>
                      </a:rPr>
                      <m:t>exp</m:t>
                    </m:r>
                    <m:r>
                      <a:rPr lang="en-US" b="1" i="1" dirty="0" smtClean="0">
                        <a:latin typeface="Cambria Math" panose="02040503050406030204" pitchFamily="18" charset="0"/>
                      </a:rPr>
                      <m:t>⁡() </m:t>
                    </m:r>
                  </m:oMath>
                </a14:m>
                <a:r>
                  <a:rPr lang="en-US" dirty="0"/>
                  <a:t>function to undo the logarithm,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287" r="-287"/>
                </a:stretch>
              </a:blipFill>
            </p:spPr>
            <p:txBody>
              <a:bodyPr/>
              <a:lstStyle/>
              <a:p>
                <a:r>
                  <a:rPr lang="en-US">
                    <a:noFill/>
                  </a:rPr>
                  <a:t> </a:t>
                </a:r>
              </a:p>
            </p:txBody>
          </p:sp>
        </mc:Fallback>
      </mc:AlternateContent>
    </p:spTree>
    <p:extLst>
      <p:ext uri="{BB962C8B-B14F-4D97-AF65-F5344CB8AC3E}">
        <p14:creationId xmlns:p14="http://schemas.microsoft.com/office/powerpoint/2010/main" val="1042296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We now know how to calculate the likelihood for a given set of parameters. </a:t>
                </a:r>
              </a:p>
              <a:p>
                <a:pPr>
                  <a:spcAft>
                    <a:spcPts val="2000"/>
                  </a:spcAft>
                </a:pPr>
                <a:r>
                  <a:rPr lang="en-US" b="1" dirty="0"/>
                  <a:t>To calculate the maximum likelihood…</a:t>
                </a:r>
              </a:p>
              <a:p>
                <a:pPr marL="342900" indent="-342900">
                  <a:spcAft>
                    <a:spcPts val="2000"/>
                  </a:spcAft>
                  <a:buFont typeface="+mj-lt"/>
                  <a:buAutoNum type="arabicPeriod"/>
                </a:pPr>
                <a:r>
                  <a:rPr lang="en-US" dirty="0"/>
                  <a:t>Randomly adjust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values (using hill-climbing, gradient descent, or other optimization)</a:t>
                </a:r>
              </a:p>
              <a:p>
                <a:pPr marL="342900" indent="-342900">
                  <a:spcAft>
                    <a:spcPts val="2000"/>
                  </a:spcAft>
                  <a:buFont typeface="+mj-lt"/>
                  <a:buAutoNum type="arabicPeriod"/>
                </a:pPr>
                <a:r>
                  <a:rPr lang="en-US" dirty="0"/>
                  <a:t>Calculate the likelihood (as shown in the previous slide)</a:t>
                </a:r>
              </a:p>
              <a:p>
                <a:pPr marL="342900" indent="-342900">
                  <a:spcAft>
                    <a:spcPts val="2000"/>
                  </a:spcAft>
                  <a:buFont typeface="+mj-lt"/>
                  <a:buAutoNum type="arabicPeriod"/>
                </a:pPr>
                <a:r>
                  <a:rPr lang="en-US" dirty="0"/>
                  <a:t>If the likelihood improves, keep the changes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 otherwise revert.  </a:t>
                </a:r>
              </a:p>
              <a:p>
                <a:pPr marL="342900" indent="-342900">
                  <a:spcAft>
                    <a:spcPts val="2000"/>
                  </a:spcAft>
                  <a:buFont typeface="+mj-lt"/>
                  <a:buAutoNum type="arabicPeriod"/>
                </a:pPr>
                <a:r>
                  <a:rPr lang="en-US" dirty="0"/>
                  <a:t>Do this for as many iterations as necessary, until the likelihood stops improving.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574"/>
                </a:stretch>
              </a:blipFill>
            </p:spPr>
            <p:txBody>
              <a:bodyPr/>
              <a:lstStyle/>
              <a:p>
                <a:r>
                  <a:rPr lang="en-US">
                    <a:noFill/>
                  </a:rPr>
                  <a:t> </a:t>
                </a:r>
              </a:p>
            </p:txBody>
          </p:sp>
        </mc:Fallback>
      </mc:AlternateContent>
    </p:spTree>
    <p:extLst>
      <p:ext uri="{BB962C8B-B14F-4D97-AF65-F5344CB8AC3E}">
        <p14:creationId xmlns:p14="http://schemas.microsoft.com/office/powerpoint/2010/main" val="1453432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2" y="1495696"/>
            <a:ext cx="7855492"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6596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can easily extend logistic regression to handle multiple independent variables, simply by adding more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𝑥</m:t>
                        </m:r>
                      </m:sub>
                    </m:sSub>
                  </m:oMath>
                </a14:m>
                <a:r>
                  <a:rPr lang="en-US" dirty="0"/>
                  <a:t> variables for each additional variable.</a:t>
                </a:r>
              </a:p>
              <a:p>
                <a:pPr>
                  <a:spcAft>
                    <a:spcPts val="2000"/>
                  </a:spcAft>
                </a:pPr>
                <a:r>
                  <a:rPr lang="en-US" dirty="0"/>
                  <a:t>We then solve for those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𝑥</m:t>
                        </m:r>
                      </m:sub>
                    </m:sSub>
                  </m:oMath>
                </a14:m>
                <a:r>
                  <a:rPr lang="en-US" dirty="0"/>
                  <a:t> variables the same way as before. </a:t>
                </a:r>
              </a:p>
              <a:p>
                <a:pPr>
                  <a:spcAft>
                    <a:spcPts val="20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1.0</m:t>
                          </m:r>
                        </m:num>
                        <m:den>
                          <m:r>
                            <a:rPr lang="en-US" sz="2400" i="1">
                              <a:latin typeface="Cambria Math" panose="02040503050406030204" pitchFamily="18" charset="0"/>
                            </a:rPr>
                            <m:t>1.0+</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2</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3</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𝑛</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m:t>
                              </m:r>
                            </m:sup>
                          </m:sSup>
                        </m:den>
                      </m:f>
                    </m:oMath>
                  </m:oMathPara>
                </a14:m>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2"/>
                <a:stretch>
                  <a:fillRect l="-517"/>
                </a:stretch>
              </a:blipFill>
            </p:spPr>
            <p:txBody>
              <a:bodyPr/>
              <a:lstStyle/>
              <a:p>
                <a:r>
                  <a:rPr lang="en-US">
                    <a:noFill/>
                  </a:rPr>
                  <a:t> </a:t>
                </a:r>
              </a:p>
            </p:txBody>
          </p:sp>
        </mc:Fallback>
      </mc:AlternateContent>
    </p:spTree>
    <p:extLst>
      <p:ext uri="{BB962C8B-B14F-4D97-AF65-F5344CB8AC3E}">
        <p14:creationId xmlns:p14="http://schemas.microsoft.com/office/powerpoint/2010/main" val="2876647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have some historical employee data (</a:t>
                </a:r>
                <a:r>
                  <a:rPr lang="en-US" dirty="0">
                    <a:hlinkClick r:id="rId2"/>
                  </a:rPr>
                  <a:t>https://tinyurl.com/y6r7qjrp</a:t>
                </a:r>
                <a:r>
                  <a:rPr lang="en-US" dirty="0"/>
                  <a:t>) and want to use it to predict whether an employee will quit or not. </a:t>
                </a:r>
              </a:p>
              <a:p>
                <a:pPr>
                  <a:spcAft>
                    <a:spcPts val="2000"/>
                  </a:spcAft>
                </a:pPr>
                <a14:m>
                  <m:oMath xmlns:m="http://schemas.openxmlformats.org/officeDocument/2006/math">
                    <m:r>
                      <a:rPr lang="en-US" i="1" dirty="0" smtClean="0">
                        <a:latin typeface="Cambria Math" panose="02040503050406030204" pitchFamily="18" charset="0"/>
                      </a:rPr>
                      <m:t>𝑆𝐸𝑋</m:t>
                    </m:r>
                  </m:oMath>
                </a14:m>
                <a:r>
                  <a:rPr lang="en-US" dirty="0"/>
                  <a:t>, </a:t>
                </a:r>
                <a14:m>
                  <m:oMath xmlns:m="http://schemas.openxmlformats.org/officeDocument/2006/math">
                    <m:r>
                      <a:rPr lang="en-US" i="1" dirty="0" smtClean="0">
                        <a:latin typeface="Cambria Math" panose="02040503050406030204" pitchFamily="18" charset="0"/>
                      </a:rPr>
                      <m:t>𝐴𝐺𝐸</m:t>
                    </m:r>
                  </m:oMath>
                </a14:m>
                <a:r>
                  <a:rPr lang="en-US" dirty="0"/>
                  <a:t>, </a:t>
                </a:r>
                <a14:m>
                  <m:oMath xmlns:m="http://schemas.openxmlformats.org/officeDocument/2006/math">
                    <m:r>
                      <a:rPr lang="en-US" i="1" dirty="0" smtClean="0">
                        <a:latin typeface="Cambria Math" panose="02040503050406030204" pitchFamily="18" charset="0"/>
                      </a:rPr>
                      <m:t>𝑃𝑅𝑂𝑀</m:t>
                    </m:r>
                    <m:r>
                      <a:rPr lang="en-US" b="0" i="1" dirty="0" smtClean="0">
                        <a:latin typeface="Cambria Math" panose="02040503050406030204" pitchFamily="18" charset="0"/>
                      </a:rPr>
                      <m:t>𝑂</m:t>
                    </m:r>
                    <m:r>
                      <a:rPr lang="en-US" i="1" dirty="0" smtClean="0">
                        <a:latin typeface="Cambria Math" panose="02040503050406030204" pitchFamily="18" charset="0"/>
                      </a:rPr>
                      <m:t>𝑇𝐼𝑂𝑁𝑆</m:t>
                    </m:r>
                  </m:oMath>
                </a14:m>
                <a:r>
                  <a:rPr lang="en-US" dirty="0"/>
                  <a:t>, and </a:t>
                </a:r>
                <a14:m>
                  <m:oMath xmlns:m="http://schemas.openxmlformats.org/officeDocument/2006/math">
                    <m:r>
                      <a:rPr lang="en-US" i="1" smtClean="0">
                        <a:latin typeface="Cambria Math" panose="02040503050406030204" pitchFamily="18" charset="0"/>
                      </a:rPr>
                      <m:t>𝑌𝐸𝐴𝑅𝑆</m:t>
                    </m:r>
                  </m:oMath>
                </a14:m>
                <a:r>
                  <a:rPr lang="en-US" i="0" dirty="0">
                    <a:latin typeface="+mj-lt"/>
                  </a:rPr>
                  <a:t>_</a:t>
                </a:r>
                <a14:m>
                  <m:oMath xmlns:m="http://schemas.openxmlformats.org/officeDocument/2006/math">
                    <m:r>
                      <a:rPr lang="en-US" i="1" smtClean="0">
                        <a:latin typeface="Cambria Math" panose="02040503050406030204" pitchFamily="18" charset="0"/>
                      </a:rPr>
                      <m:t>𝐸𝑀𝑃𝐿𝑂𝑌𝐸𝐷</m:t>
                    </m:r>
                  </m:oMath>
                </a14:m>
                <a:r>
                  <a:rPr lang="en-US" dirty="0"/>
                  <a:t> are the predictor variables, and </a:t>
                </a:r>
                <a14:m>
                  <m:oMath xmlns:m="http://schemas.openxmlformats.org/officeDocument/2006/math">
                    <m:r>
                      <a:rPr lang="en-US" i="1" dirty="0" smtClean="0">
                        <a:latin typeface="Cambria Math" panose="02040503050406030204" pitchFamily="18" charset="0"/>
                      </a:rPr>
                      <m:t>𝐷𝐼𝐷</m:t>
                    </m:r>
                    <m:r>
                      <a:rPr lang="en-US" i="1" dirty="0" smtClean="0">
                        <a:latin typeface="Cambria Math" panose="02040503050406030204" pitchFamily="18" charset="0"/>
                      </a:rPr>
                      <m:t>_</m:t>
                    </m:r>
                    <m:r>
                      <a:rPr lang="en-US" i="1" dirty="0" smtClean="0">
                        <a:latin typeface="Cambria Math" panose="02040503050406030204" pitchFamily="18" charset="0"/>
                      </a:rPr>
                      <m:t>𝑄𝑈𝐼𝑇</m:t>
                    </m:r>
                  </m:oMath>
                </a14:m>
                <a:r>
                  <a:rPr lang="en-US" dirty="0"/>
                  <a:t> is the outcome variable where 1 = true and 0 = false. </a:t>
                </a:r>
              </a:p>
              <a:p>
                <a:pPr>
                  <a:spcAft>
                    <a:spcPts val="2000"/>
                  </a:spcAft>
                </a:pPr>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4"/>
                <a:stretch>
                  <a:fillRect l="-517"/>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BBDA2DDA-2B35-42B7-896F-448603AD3CD8}"/>
              </a:ext>
            </a:extLst>
          </p:cNvPr>
          <p:cNvGraphicFramePr>
            <a:graphicFrameLocks noChangeAspect="1"/>
          </p:cNvGraphicFramePr>
          <p:nvPr>
            <p:extLst>
              <p:ext uri="{D42A27DB-BD31-4B8C-83A1-F6EECF244321}">
                <p14:modId xmlns:p14="http://schemas.microsoft.com/office/powerpoint/2010/main" val="2169463875"/>
              </p:ext>
            </p:extLst>
          </p:nvPr>
        </p:nvGraphicFramePr>
        <p:xfrm>
          <a:off x="3959766" y="4271581"/>
          <a:ext cx="3967163" cy="2290763"/>
        </p:xfrm>
        <a:graphic>
          <a:graphicData uri="http://schemas.openxmlformats.org/presentationml/2006/ole">
            <mc:AlternateContent xmlns:mc="http://schemas.openxmlformats.org/markup-compatibility/2006">
              <mc:Choice xmlns:v="urn:schemas-microsoft-com:vml" Requires="v">
                <p:oleObj name="Worksheet" r:id="rId5" imgW="3967195" imgH="2290704" progId="Excel.Sheet.12">
                  <p:embed/>
                </p:oleObj>
              </mc:Choice>
              <mc:Fallback>
                <p:oleObj name="Worksheet" r:id="rId5" imgW="3967195" imgH="2290704" progId="Excel.Sheet.12">
                  <p:embed/>
                  <p:pic>
                    <p:nvPicPr>
                      <p:cNvPr id="5" name="Object 4">
                        <a:extLst>
                          <a:ext uri="{FF2B5EF4-FFF2-40B4-BE49-F238E27FC236}">
                            <a16:creationId xmlns:a16="http://schemas.microsoft.com/office/drawing/2014/main" id="{BBDA2DDA-2B35-42B7-896F-448603AD3CD8}"/>
                          </a:ext>
                        </a:extLst>
                      </p:cNvPr>
                      <p:cNvPicPr/>
                      <p:nvPr/>
                    </p:nvPicPr>
                    <p:blipFill>
                      <a:blip r:embed="rId6"/>
                      <a:stretch>
                        <a:fillRect/>
                      </a:stretch>
                    </p:blipFill>
                    <p:spPr>
                      <a:xfrm>
                        <a:off x="3959766" y="4271581"/>
                        <a:ext cx="3967163" cy="2290763"/>
                      </a:xfrm>
                      <a:prstGeom prst="rect">
                        <a:avLst/>
                      </a:prstGeom>
                    </p:spPr>
                  </p:pic>
                </p:oleObj>
              </mc:Fallback>
            </mc:AlternateContent>
          </a:graphicData>
        </a:graphic>
      </p:graphicFrame>
    </p:spTree>
    <p:extLst>
      <p:ext uri="{BB962C8B-B14F-4D97-AF65-F5344CB8AC3E}">
        <p14:creationId xmlns:p14="http://schemas.microsoft.com/office/powerpoint/2010/main" val="41844172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Multivariable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3" y="1495696"/>
            <a:ext cx="7855490"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89555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Using Logistic Regression for Classification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10531916"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Logistic regression may seem limited in that it only supports two categories: true (1) or false (0). </a:t>
            </a:r>
          </a:p>
          <a:p>
            <a:pPr>
              <a:spcAft>
                <a:spcPts val="2000"/>
              </a:spcAft>
            </a:pPr>
            <a:r>
              <a:rPr lang="en-US" dirty="0"/>
              <a:t>But you can make it support any number of categories!</a:t>
            </a:r>
          </a:p>
          <a:p>
            <a:pPr>
              <a:spcAft>
                <a:spcPts val="2000"/>
              </a:spcAft>
            </a:pPr>
            <a:r>
              <a:rPr lang="en-US" b="1" dirty="0"/>
              <a:t>To use logistic regression for more than two categories:</a:t>
            </a:r>
          </a:p>
          <a:p>
            <a:pPr marL="342900" indent="-342900">
              <a:spcAft>
                <a:spcPts val="2000"/>
              </a:spcAft>
              <a:buFont typeface="+mj-lt"/>
              <a:buAutoNum type="arabicPeriod"/>
            </a:pPr>
            <a:r>
              <a:rPr lang="en-US" dirty="0"/>
              <a:t>Build a separate logistic regression for each category, where a given item belongs to that category (1) or doesn’t belong to that category (0). </a:t>
            </a:r>
          </a:p>
          <a:p>
            <a:pPr marL="342900" indent="-342900">
              <a:spcAft>
                <a:spcPts val="2000"/>
              </a:spcAft>
              <a:buFont typeface="+mj-lt"/>
              <a:buAutoNum type="arabicPeriod"/>
            </a:pPr>
            <a:r>
              <a:rPr lang="en-US" dirty="0"/>
              <a:t>To predict which category an item belongs to, pass it through each category’s logistic regression, and choose the one with the highest probability.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8508433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9BE4-EC19-44DE-9330-4387BC87EABD}"/>
              </a:ext>
            </a:extLst>
          </p:cNvPr>
          <p:cNvSpPr>
            <a:spLocks noGrp="1"/>
          </p:cNvSpPr>
          <p:nvPr>
            <p:ph type="title"/>
          </p:nvPr>
        </p:nvSpPr>
        <p:spPr/>
        <p:txBody>
          <a:bodyPr>
            <a:normAutofit fontScale="90000"/>
          </a:bodyPr>
          <a:lstStyle/>
          <a:p>
            <a:r>
              <a:rPr lang="en-US" dirty="0"/>
              <a:t>Kind Of Similar – Fitting a Probability Distribution</a:t>
            </a:r>
          </a:p>
        </p:txBody>
      </p:sp>
      <p:sp>
        <p:nvSpPr>
          <p:cNvPr id="4" name="Rectangle 1">
            <a:extLst>
              <a:ext uri="{FF2B5EF4-FFF2-40B4-BE49-F238E27FC236}">
                <a16:creationId xmlns:a16="http://schemas.microsoft.com/office/drawing/2014/main" id="{1FE2771B-6448-44EF-A7D6-B1CFE6433899}"/>
              </a:ext>
            </a:extLst>
          </p:cNvPr>
          <p:cNvSpPr>
            <a:spLocks noGrp="1" noChangeArrowheads="1"/>
          </p:cNvSpPr>
          <p:nvPr>
            <p:ph sz="quarter" idx="10"/>
          </p:nvPr>
        </p:nvSpPr>
        <p:spPr bwMode="auto">
          <a:xfrm>
            <a:off x="539496" y="1552943"/>
            <a:ext cx="7613412"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 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observations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100_000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adj = </a:t>
            </a:r>
            <a:r>
              <a:rPr kumimoji="0" lang="en-US" altLang="en-US" sz="900" b="0" i="0" u="none" strike="noStrike" cap="none" normalizeH="0" baseline="0" dirty="0" err="1">
                <a:ln>
                  <a:noFill/>
                </a:ln>
                <a:solidFill>
                  <a:srgbClr val="000000"/>
                </a:solidFill>
                <a:effectLst/>
                <a:latin typeface="Consolas" panose="020B0609020204030204" pitchFamily="49" charset="0"/>
              </a:rPr>
              <a:t>random.normalvariate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likelihood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([math.log(</a:t>
            </a:r>
            <a:r>
              <a:rPr kumimoji="0" lang="en-US" altLang="en-US" sz="900" b="0" i="0" u="none" strike="noStrike" cap="none" normalizeH="0" baseline="0" dirty="0">
                <a:ln>
                  <a:noFill/>
                </a:ln>
                <a:solidFill>
                  <a:srgbClr val="0000FF"/>
                </a:solidFill>
                <a:effectLst/>
                <a:latin typeface="Consolas" panose="020B0609020204030204" pitchFamily="49" charset="0"/>
              </a:rPr>
              <a:t>.000000001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observations]))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likelihood &gt;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likelihood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"mean={0}, </a:t>
            </a:r>
            <a:r>
              <a:rPr kumimoji="0" lang="en-US" altLang="en-US" sz="900" b="1" i="0" u="none" strike="noStrike" cap="none" normalizeH="0" baseline="0" dirty="0" err="1">
                <a:ln>
                  <a:noFill/>
                </a:ln>
                <a:solidFill>
                  <a:srgbClr val="008080"/>
                </a:solidFill>
                <a:effectLst/>
                <a:latin typeface="Consolas" panose="020B0609020204030204" pitchFamily="49" charset="0"/>
              </a:rPr>
              <a:t>std_dev</a:t>
            </a:r>
            <a:r>
              <a:rPr kumimoji="0" lang="en-US" altLang="en-US" sz="900" b="1" i="0" u="none" strike="noStrike" cap="none" normalizeH="0" baseline="0" dirty="0">
                <a:ln>
                  <a:noFill/>
                </a:ln>
                <a:solidFill>
                  <a:srgbClr val="008080"/>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.format(mean,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3" name="Picture 3" descr="Graph Preview">
            <a:extLst>
              <a:ext uri="{FF2B5EF4-FFF2-40B4-BE49-F238E27FC236}">
                <a16:creationId xmlns:a16="http://schemas.microsoft.com/office/drawing/2014/main" id="{FD63C954-7A1B-4137-B9C2-15FE29BE7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756" y="13706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944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780554"/>
          </a:xfrm>
        </p:spPr>
        <p:txBody>
          <a:bodyPr>
            <a:normAutofit/>
          </a:bodyPr>
          <a:lstStyle/>
          <a:p>
            <a:r>
              <a:rPr lang="en-US" b="1" dirty="0"/>
              <a:t>For model fitting we will not be using conventional methods like gradient descent and calculus. </a:t>
            </a:r>
          </a:p>
          <a:p>
            <a:pPr marL="285750" indent="-285750">
              <a:buFont typeface="Arial" panose="020B0604020202020204" pitchFamily="34" charset="0"/>
              <a:buChar char="•"/>
            </a:pPr>
            <a:r>
              <a:rPr lang="en-US" dirty="0"/>
              <a:t>Instead we will use simple hill-climbing algorithms.</a:t>
            </a:r>
          </a:p>
          <a:p>
            <a:pPr marL="285750" indent="-285750">
              <a:buFont typeface="Arial" panose="020B0604020202020204" pitchFamily="34" charset="0"/>
              <a:buChar char="•"/>
            </a:pPr>
            <a:r>
              <a:rPr lang="en-US" dirty="0"/>
              <a:t>Optimization is optimization regardless if it is hill-climbing, simulated annealing, genetic algorithms, or gradient descent. </a:t>
            </a:r>
          </a:p>
          <a:p>
            <a:pPr marL="285750" indent="-285750">
              <a:buFont typeface="Arial" panose="020B0604020202020204" pitchFamily="34" charset="0"/>
              <a:buChar char="•"/>
            </a:pPr>
            <a:r>
              <a:rPr lang="en-US" dirty="0"/>
              <a:t>Hill climbing is the simplest optimization algorithm to implement, and works remarkably well for basic machine learning.</a:t>
            </a:r>
          </a:p>
        </p:txBody>
      </p:sp>
      <p:pic>
        <p:nvPicPr>
          <p:cNvPr id="4100" name="Picture 4" descr="Graph Preview">
            <a:extLst>
              <a:ext uri="{FF2B5EF4-FFF2-40B4-BE49-F238E27FC236}">
                <a16:creationId xmlns:a16="http://schemas.microsoft.com/office/drawing/2014/main" id="{3E40B472-9E31-4E11-A451-8DEA59D10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42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6" y="1435608"/>
            <a:ext cx="5289136" cy="4697824"/>
          </a:xfrm>
        </p:spPr>
        <p:txBody>
          <a:bodyPr>
            <a:normAutofit fontScale="85000" lnSpcReduction="10000"/>
          </a:bodyPr>
          <a:lstStyle/>
          <a:p>
            <a:r>
              <a:rPr lang="en-US" b="1" dirty="0"/>
              <a:t>It is one day from a manned space launch. </a:t>
            </a:r>
          </a:p>
          <a:p>
            <a:r>
              <a:rPr lang="en-US" b="1" dirty="0"/>
              <a:t>However, your engineering team has been expressing concern about the O-Rings that seal rocket gases from releasing, and whether they perform in colder temperatures. </a:t>
            </a:r>
          </a:p>
          <a:p>
            <a:r>
              <a:rPr lang="en-US" dirty="0"/>
              <a:t>You share this concern with other parties and are provided data of all 7 O-Ring failures from 24 launches and the temperature (shown to the right). </a:t>
            </a:r>
          </a:p>
          <a:p>
            <a:r>
              <a:rPr lang="en-US" dirty="0"/>
              <a:t>The consensus from other parties is there is no correlation between number of failures and temperature. </a:t>
            </a:r>
          </a:p>
          <a:p>
            <a:r>
              <a:rPr lang="en-US" dirty="0"/>
              <a:t>Is this assessment correct? </a:t>
            </a:r>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373978" y="1519428"/>
            <a:ext cx="3236495" cy="32364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F04E48-12A2-4C41-9622-2ED4EF4B69F6}"/>
              </a:ext>
            </a:extLst>
          </p:cNvPr>
          <p:cNvSpPr/>
          <p:nvPr/>
        </p:nvSpPr>
        <p:spPr>
          <a:xfrm>
            <a:off x="521207" y="6380353"/>
            <a:ext cx="6289095" cy="276999"/>
          </a:xfrm>
          <a:prstGeom prst="rect">
            <a:avLst/>
          </a:prstGeom>
        </p:spPr>
        <p:txBody>
          <a:bodyPr wrap="square">
            <a:spAutoFit/>
          </a:bodyPr>
          <a:lstStyle/>
          <a:p>
            <a:r>
              <a:rPr lang="en-US" sz="600" dirty="0"/>
              <a:t>Data Source: </a:t>
            </a:r>
            <a:r>
              <a:rPr lang="en-US" sz="600" dirty="0">
                <a:hlinkClick r:id="rId3"/>
              </a:rPr>
              <a:t>http://www.math.usu.edu/~symanzik/teaching/2009_stat6560/RDataAndScripts/sharif_abbass_project1_challenger.csv</a:t>
            </a:r>
            <a:endParaRPr lang="en-US" sz="600" dirty="0"/>
          </a:p>
          <a:p>
            <a:endParaRPr lang="en-US" sz="600" dirty="0"/>
          </a:p>
        </p:txBody>
      </p:sp>
      <p:graphicFrame>
        <p:nvGraphicFramePr>
          <p:cNvPr id="5" name="Object 4">
            <a:extLst>
              <a:ext uri="{FF2B5EF4-FFF2-40B4-BE49-F238E27FC236}">
                <a16:creationId xmlns:a16="http://schemas.microsoft.com/office/drawing/2014/main" id="{683A157B-A041-479F-8D0B-E38F2376A690}"/>
              </a:ext>
            </a:extLst>
          </p:cNvPr>
          <p:cNvGraphicFramePr>
            <a:graphicFrameLocks noChangeAspect="1"/>
          </p:cNvGraphicFramePr>
          <p:nvPr/>
        </p:nvGraphicFramePr>
        <p:xfrm>
          <a:off x="6315409" y="1519428"/>
          <a:ext cx="1905000" cy="1533525"/>
        </p:xfrm>
        <a:graphic>
          <a:graphicData uri="http://schemas.openxmlformats.org/presentationml/2006/ole">
            <mc:AlternateContent xmlns:mc="http://schemas.openxmlformats.org/markup-compatibility/2006">
              <mc:Choice xmlns:v="urn:schemas-microsoft-com:vml" Requires="v">
                <p:oleObj name="Worksheet" r:id="rId4" imgW="1904861" imgH="1533551" progId="Excel.Sheet.12">
                  <p:embed/>
                </p:oleObj>
              </mc:Choice>
              <mc:Fallback>
                <p:oleObj name="Worksheet" r:id="rId4" imgW="1904861" imgH="1533551" progId="Excel.Sheet.12">
                  <p:embed/>
                  <p:pic>
                    <p:nvPicPr>
                      <p:cNvPr id="5" name="Object 4">
                        <a:extLst>
                          <a:ext uri="{FF2B5EF4-FFF2-40B4-BE49-F238E27FC236}">
                            <a16:creationId xmlns:a16="http://schemas.microsoft.com/office/drawing/2014/main" id="{683A157B-A041-479F-8D0B-E38F2376A690}"/>
                          </a:ext>
                        </a:extLst>
                      </p:cNvPr>
                      <p:cNvPicPr/>
                      <p:nvPr/>
                    </p:nvPicPr>
                    <p:blipFill>
                      <a:blip r:embed="rId5"/>
                      <a:stretch>
                        <a:fillRect/>
                      </a:stretch>
                    </p:blipFill>
                    <p:spPr>
                      <a:xfrm>
                        <a:off x="6315409" y="1519428"/>
                        <a:ext cx="1905000" cy="1533525"/>
                      </a:xfrm>
                      <a:prstGeom prst="rect">
                        <a:avLst/>
                      </a:prstGeom>
                    </p:spPr>
                  </p:pic>
                </p:oleObj>
              </mc:Fallback>
            </mc:AlternateContent>
          </a:graphicData>
        </a:graphic>
      </p:graphicFrame>
    </p:spTree>
    <p:extLst>
      <p:ext uri="{BB962C8B-B14F-4D97-AF65-F5344CB8AC3E}">
        <p14:creationId xmlns:p14="http://schemas.microsoft.com/office/powerpoint/2010/main" val="16319593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6" y="1435608"/>
            <a:ext cx="5289136" cy="4697824"/>
          </a:xfrm>
        </p:spPr>
        <p:txBody>
          <a:bodyPr>
            <a:normAutofit fontScale="85000" lnSpcReduction="10000"/>
          </a:bodyPr>
          <a:lstStyle/>
          <a:p>
            <a:r>
              <a:rPr lang="en-US" b="1" dirty="0"/>
              <a:t>It is one day from a manned space launch. </a:t>
            </a:r>
          </a:p>
          <a:p>
            <a:r>
              <a:rPr lang="en-US" b="1" dirty="0"/>
              <a:t>However, your engineering team has been expressing concern about the O-Rings that seal rocket gases from releasing, and whether they perform in colder temperatures. </a:t>
            </a:r>
          </a:p>
          <a:p>
            <a:r>
              <a:rPr lang="en-US" dirty="0"/>
              <a:t>You share this concern with other parties and are provided data of all </a:t>
            </a:r>
            <a:r>
              <a:rPr lang="en-US" b="1" u="sng" dirty="0">
                <a:solidFill>
                  <a:srgbClr val="FF0000"/>
                </a:solidFill>
              </a:rPr>
              <a:t>7 O-Ring failures </a:t>
            </a:r>
            <a:r>
              <a:rPr lang="en-US" dirty="0"/>
              <a:t>from </a:t>
            </a:r>
            <a:r>
              <a:rPr lang="en-US" b="1" u="sng" dirty="0">
                <a:solidFill>
                  <a:srgbClr val="FF0000"/>
                </a:solidFill>
              </a:rPr>
              <a:t>24 launches </a:t>
            </a:r>
            <a:r>
              <a:rPr lang="en-US" dirty="0"/>
              <a:t>and the temperature (shown to the right). </a:t>
            </a:r>
          </a:p>
          <a:p>
            <a:r>
              <a:rPr lang="en-US" dirty="0"/>
              <a:t>The consensus from other parties is there is no correlation between number of failures and temperature. </a:t>
            </a:r>
          </a:p>
          <a:p>
            <a:r>
              <a:rPr lang="en-US" dirty="0"/>
              <a:t>Is this assessment correct? </a:t>
            </a:r>
            <a:r>
              <a:rPr lang="en-US" b="1" u="sng" dirty="0">
                <a:solidFill>
                  <a:srgbClr val="FF0000"/>
                </a:solidFill>
              </a:rPr>
              <a:t>Is anything missing</a:t>
            </a:r>
            <a:r>
              <a:rPr lang="en-US" dirty="0"/>
              <a:t>? </a:t>
            </a:r>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373978" y="1519428"/>
            <a:ext cx="3236495" cy="32364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F04E48-12A2-4C41-9622-2ED4EF4B69F6}"/>
              </a:ext>
            </a:extLst>
          </p:cNvPr>
          <p:cNvSpPr/>
          <p:nvPr/>
        </p:nvSpPr>
        <p:spPr>
          <a:xfrm>
            <a:off x="521207" y="6380353"/>
            <a:ext cx="6289095" cy="276999"/>
          </a:xfrm>
          <a:prstGeom prst="rect">
            <a:avLst/>
          </a:prstGeom>
        </p:spPr>
        <p:txBody>
          <a:bodyPr wrap="square">
            <a:spAutoFit/>
          </a:bodyPr>
          <a:lstStyle/>
          <a:p>
            <a:r>
              <a:rPr lang="en-US" sz="600" dirty="0"/>
              <a:t>Data Source: </a:t>
            </a:r>
            <a:r>
              <a:rPr lang="en-US" sz="600" dirty="0">
                <a:hlinkClick r:id="rId3"/>
              </a:rPr>
              <a:t>http://www.math.usu.edu/~symanzik/teaching/2009_stat6560/RDataAndScripts/sharif_abbass_project1_challenger.csv</a:t>
            </a:r>
            <a:endParaRPr lang="en-US" sz="600" dirty="0"/>
          </a:p>
          <a:p>
            <a:endParaRPr lang="en-US" sz="600" dirty="0"/>
          </a:p>
        </p:txBody>
      </p:sp>
      <p:graphicFrame>
        <p:nvGraphicFramePr>
          <p:cNvPr id="5" name="Object 4">
            <a:extLst>
              <a:ext uri="{FF2B5EF4-FFF2-40B4-BE49-F238E27FC236}">
                <a16:creationId xmlns:a16="http://schemas.microsoft.com/office/drawing/2014/main" id="{683A157B-A041-479F-8D0B-E38F2376A690}"/>
              </a:ext>
            </a:extLst>
          </p:cNvPr>
          <p:cNvGraphicFramePr>
            <a:graphicFrameLocks noChangeAspect="1"/>
          </p:cNvGraphicFramePr>
          <p:nvPr/>
        </p:nvGraphicFramePr>
        <p:xfrm>
          <a:off x="6315409" y="1519428"/>
          <a:ext cx="1905000" cy="1533525"/>
        </p:xfrm>
        <a:graphic>
          <a:graphicData uri="http://schemas.openxmlformats.org/presentationml/2006/ole">
            <mc:AlternateContent xmlns:mc="http://schemas.openxmlformats.org/markup-compatibility/2006">
              <mc:Choice xmlns:v="urn:schemas-microsoft-com:vml" Requires="v">
                <p:oleObj name="Worksheet" r:id="rId4" imgW="1904861" imgH="1533551" progId="Excel.Sheet.12">
                  <p:embed/>
                </p:oleObj>
              </mc:Choice>
              <mc:Fallback>
                <p:oleObj name="Worksheet" r:id="rId4" imgW="1904861" imgH="1533551" progId="Excel.Sheet.12">
                  <p:embed/>
                  <p:pic>
                    <p:nvPicPr>
                      <p:cNvPr id="5" name="Object 4">
                        <a:extLst>
                          <a:ext uri="{FF2B5EF4-FFF2-40B4-BE49-F238E27FC236}">
                            <a16:creationId xmlns:a16="http://schemas.microsoft.com/office/drawing/2014/main" id="{683A157B-A041-479F-8D0B-E38F2376A690}"/>
                          </a:ext>
                        </a:extLst>
                      </p:cNvPr>
                      <p:cNvPicPr/>
                      <p:nvPr/>
                    </p:nvPicPr>
                    <p:blipFill>
                      <a:blip r:embed="rId5"/>
                      <a:stretch>
                        <a:fillRect/>
                      </a:stretch>
                    </p:blipFill>
                    <p:spPr>
                      <a:xfrm>
                        <a:off x="6315409" y="1519428"/>
                        <a:ext cx="1905000" cy="1533525"/>
                      </a:xfrm>
                      <a:prstGeom prst="rect">
                        <a:avLst/>
                      </a:prstGeom>
                    </p:spPr>
                  </p:pic>
                </p:oleObj>
              </mc:Fallback>
            </mc:AlternateContent>
          </a:graphicData>
        </a:graphic>
      </p:graphicFrame>
    </p:spTree>
    <p:extLst>
      <p:ext uri="{BB962C8B-B14F-4D97-AF65-F5344CB8AC3E}">
        <p14:creationId xmlns:p14="http://schemas.microsoft.com/office/powerpoint/2010/main" val="1097909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797179" cy="3977640"/>
          </a:xfrm>
        </p:spPr>
        <p:txBody>
          <a:bodyPr/>
          <a:lstStyle/>
          <a:p>
            <a:r>
              <a:rPr lang="en-US" dirty="0"/>
              <a:t>Notice that data from successful launches were not included, which may tell an entirely different story. </a:t>
            </a:r>
          </a:p>
          <a:p>
            <a:r>
              <a:rPr lang="en-US" dirty="0"/>
              <a:t>What are your thoughts now? Is there a correlation? Is there a model that can be used to predict risk?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3576D720-AF15-4BC3-9CE1-72C90556157B}"/>
              </a:ext>
            </a:extLst>
          </p:cNvPr>
          <p:cNvGraphicFramePr>
            <a:graphicFrameLocks noChangeAspect="1"/>
          </p:cNvGraphicFramePr>
          <p:nvPr/>
        </p:nvGraphicFramePr>
        <p:xfrm>
          <a:off x="5616575" y="1514475"/>
          <a:ext cx="1905000" cy="4581525"/>
        </p:xfrm>
        <a:graphic>
          <a:graphicData uri="http://schemas.openxmlformats.org/presentationml/2006/ole">
            <mc:AlternateContent xmlns:mc="http://schemas.openxmlformats.org/markup-compatibility/2006">
              <mc:Choice xmlns:v="urn:schemas-microsoft-com:vml" Requires="v">
                <p:oleObj name="Worksheet" r:id="rId3" imgW="1904861" imgH="4581551" progId="Excel.Sheet.12">
                  <p:embed/>
                </p:oleObj>
              </mc:Choice>
              <mc:Fallback>
                <p:oleObj name="Worksheet" r:id="rId3" imgW="1904861" imgH="4581551" progId="Excel.Sheet.12">
                  <p:embed/>
                  <p:pic>
                    <p:nvPicPr>
                      <p:cNvPr id="5" name="Object 4">
                        <a:extLst>
                          <a:ext uri="{FF2B5EF4-FFF2-40B4-BE49-F238E27FC236}">
                            <a16:creationId xmlns:a16="http://schemas.microsoft.com/office/drawing/2014/main" id="{3576D720-AF15-4BC3-9CE1-72C90556157B}"/>
                          </a:ext>
                        </a:extLst>
                      </p:cNvPr>
                      <p:cNvPicPr/>
                      <p:nvPr/>
                    </p:nvPicPr>
                    <p:blipFill>
                      <a:blip r:embed="rId4"/>
                      <a:stretch>
                        <a:fillRect/>
                      </a:stretch>
                    </p:blipFill>
                    <p:spPr>
                      <a:xfrm>
                        <a:off x="5616575" y="1514475"/>
                        <a:ext cx="1905000" cy="4581525"/>
                      </a:xfrm>
                      <a:prstGeom prst="rect">
                        <a:avLst/>
                      </a:prstGeom>
                    </p:spPr>
                  </p:pic>
                </p:oleObj>
              </mc:Fallback>
            </mc:AlternateContent>
          </a:graphicData>
        </a:graphic>
      </p:graphicFrame>
    </p:spTree>
    <p:extLst>
      <p:ext uri="{BB962C8B-B14F-4D97-AF65-F5344CB8AC3E}">
        <p14:creationId xmlns:p14="http://schemas.microsoft.com/office/powerpoint/2010/main" val="28304360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337305" cy="3977640"/>
          </a:xfrm>
        </p:spPr>
        <p:txBody>
          <a:bodyPr/>
          <a:lstStyle/>
          <a:p>
            <a:r>
              <a:rPr lang="en-US" dirty="0"/>
              <a:t>You can try to apply a linear regression here, and while it does show a trend it is a little awkward especially since our data is sparse. </a:t>
            </a:r>
          </a:p>
          <a:p>
            <a:r>
              <a:rPr lang="en-US" dirty="0"/>
              <a:t>Should we transform our data somehow? Are there any other models we can try?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a:extLst>
              <a:ext uri="{FF2B5EF4-FFF2-40B4-BE49-F238E27FC236}">
                <a16:creationId xmlns:a16="http://schemas.microsoft.com/office/drawing/2014/main" id="{73A0EBCE-AACF-43D9-A7F1-278CB7F052B4}"/>
              </a:ext>
            </a:extLst>
          </p:cNvPr>
          <p:cNvGraphicFramePr>
            <a:graphicFrameLocks noChangeAspect="1"/>
          </p:cNvGraphicFramePr>
          <p:nvPr/>
        </p:nvGraphicFramePr>
        <p:xfrm>
          <a:off x="5616575" y="1514475"/>
          <a:ext cx="1905000" cy="4581525"/>
        </p:xfrm>
        <a:graphic>
          <a:graphicData uri="http://schemas.openxmlformats.org/presentationml/2006/ole">
            <mc:AlternateContent xmlns:mc="http://schemas.openxmlformats.org/markup-compatibility/2006">
              <mc:Choice xmlns:v="urn:schemas-microsoft-com:vml" Requires="v">
                <p:oleObj name="Worksheet" r:id="rId3" imgW="1904861" imgH="4581551" progId="Excel.Sheet.12">
                  <p:embed/>
                </p:oleObj>
              </mc:Choice>
              <mc:Fallback>
                <p:oleObj name="Worksheet" r:id="rId3" imgW="1904861" imgH="4581551" progId="Excel.Sheet.12">
                  <p:embed/>
                  <p:pic>
                    <p:nvPicPr>
                      <p:cNvPr id="6" name="Object 5">
                        <a:extLst>
                          <a:ext uri="{FF2B5EF4-FFF2-40B4-BE49-F238E27FC236}">
                            <a16:creationId xmlns:a16="http://schemas.microsoft.com/office/drawing/2014/main" id="{73A0EBCE-AACF-43D9-A7F1-278CB7F052B4}"/>
                          </a:ext>
                        </a:extLst>
                      </p:cNvPr>
                      <p:cNvPicPr/>
                      <p:nvPr/>
                    </p:nvPicPr>
                    <p:blipFill>
                      <a:blip r:embed="rId4"/>
                      <a:stretch>
                        <a:fillRect/>
                      </a:stretch>
                    </p:blipFill>
                    <p:spPr>
                      <a:xfrm>
                        <a:off x="5616575" y="1514475"/>
                        <a:ext cx="1905000" cy="4581525"/>
                      </a:xfrm>
                      <a:prstGeom prst="rect">
                        <a:avLst/>
                      </a:prstGeom>
                    </p:spPr>
                  </p:pic>
                </p:oleObj>
              </mc:Fallback>
            </mc:AlternateContent>
          </a:graphicData>
        </a:graphic>
      </p:graphicFrame>
    </p:spTree>
    <p:extLst>
      <p:ext uri="{BB962C8B-B14F-4D97-AF65-F5344CB8AC3E}">
        <p14:creationId xmlns:p14="http://schemas.microsoft.com/office/powerpoint/2010/main" val="3483144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A9C16-D260-4790-A324-F6BE3FB7D9B7}"/>
              </a:ext>
            </a:extLst>
          </p:cNvPr>
          <p:cNvSpPr>
            <a:spLocks noGrp="1"/>
          </p:cNvSpPr>
          <p:nvPr>
            <p:ph type="title"/>
          </p:nvPr>
        </p:nvSpPr>
        <p:spPr/>
        <p:txBody>
          <a:bodyPr/>
          <a:lstStyle/>
          <a:p>
            <a:r>
              <a:rPr lang="en-US" dirty="0"/>
              <a:t>Linear Regression Source Code </a:t>
            </a:r>
          </a:p>
        </p:txBody>
      </p:sp>
      <p:sp>
        <p:nvSpPr>
          <p:cNvPr id="4" name="Rectangle 1">
            <a:extLst>
              <a:ext uri="{FF2B5EF4-FFF2-40B4-BE49-F238E27FC236}">
                <a16:creationId xmlns:a16="http://schemas.microsoft.com/office/drawing/2014/main" id="{FCE17493-BDD7-442E-B84E-89AB6C0C874C}"/>
              </a:ext>
            </a:extLst>
          </p:cNvPr>
          <p:cNvSpPr>
            <a:spLocks noChangeArrowheads="1"/>
          </p:cNvSpPr>
          <p:nvPr/>
        </p:nvSpPr>
        <p:spPr bwMode="auto">
          <a:xfrm>
            <a:off x="2217238" y="1676946"/>
            <a:ext cx="7298238" cy="36471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nsolas" panose="020B0609020204030204" pitchFamily="49" charset="0"/>
              </a:rPr>
              <a:t>import </a:t>
            </a:r>
            <a:r>
              <a:rPr kumimoji="0" lang="en-US" altLang="en-US" sz="1050" b="0" i="0" u="none" strike="noStrike" cap="none" normalizeH="0" baseline="0" dirty="0">
                <a:ln>
                  <a:noFill/>
                </a:ln>
                <a:solidFill>
                  <a:srgbClr val="000000"/>
                </a:solidFill>
                <a:effectLst/>
                <a:latin typeface="Consolas" panose="020B0609020204030204" pitchFamily="49" charset="0"/>
              </a:rPr>
              <a:t>pandas </a:t>
            </a:r>
            <a:r>
              <a:rPr kumimoji="0" lang="en-US" altLang="en-US" sz="1050" b="1" i="0" u="none" strike="noStrike" cap="none" normalizeH="0" baseline="0" dirty="0">
                <a:ln>
                  <a:noFill/>
                </a:ln>
                <a:solidFill>
                  <a:srgbClr val="000080"/>
                </a:solidFill>
                <a:effectLst/>
                <a:latin typeface="Consolas" panose="020B0609020204030204" pitchFamily="49" charset="0"/>
              </a:rPr>
              <a:t>as </a:t>
            </a:r>
            <a:r>
              <a:rPr kumimoji="0" lang="en-US" altLang="en-US" sz="1050" b="0" i="0" u="none" strike="noStrike" cap="none" normalizeH="0" baseline="0" dirty="0">
                <a:ln>
                  <a:noFill/>
                </a:ln>
                <a:solidFill>
                  <a:srgbClr val="000000"/>
                </a:solidFill>
                <a:effectLst/>
                <a:latin typeface="Consolas" panose="020B0609020204030204" pitchFamily="49" charset="0"/>
              </a:rPr>
              <a:t>pd</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1" i="0" u="none" strike="noStrike" cap="none" normalizeH="0" baseline="0" dirty="0">
                <a:ln>
                  <a:noFill/>
                </a:ln>
                <a:solidFill>
                  <a:srgbClr val="000080"/>
                </a:solidFill>
                <a:effectLst/>
                <a:latin typeface="Consolas" panose="020B0609020204030204" pitchFamily="49" charset="0"/>
              </a:rPr>
              <a:t>from </a:t>
            </a:r>
            <a:r>
              <a:rPr kumimoji="0" lang="en-US" altLang="en-US" sz="105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1" i="0" u="none" strike="noStrike" cap="none" normalizeH="0" baseline="0" dirty="0">
                <a:ln>
                  <a:noFill/>
                </a:ln>
                <a:solidFill>
                  <a:srgbClr val="000080"/>
                </a:solidFill>
                <a:effectLst/>
                <a:latin typeface="Consolas" panose="020B0609020204030204" pitchFamily="49" charset="0"/>
              </a:rPr>
              <a:t>import </a:t>
            </a:r>
            <a:r>
              <a:rPr kumimoji="0" lang="en-US" altLang="en-US" sz="1050" b="0" i="0" u="none" strike="noStrike" cap="none" normalizeH="0" baseline="0" dirty="0" err="1">
                <a:ln>
                  <a:noFill/>
                </a:ln>
                <a:solidFill>
                  <a:srgbClr val="000000"/>
                </a:solidFill>
                <a:effectLst/>
                <a:latin typeface="Consolas" panose="020B0609020204030204" pitchFamily="49" charset="0"/>
              </a:rPr>
              <a:t>LinearRegression</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Learn more: https://scikit-learn.org/stable/modules/generated/sklearn.linear_model.LinearRegression.html</a:t>
            </a:r>
            <a:br>
              <a:rPr kumimoji="0" lang="en-US" altLang="en-US" sz="1050" b="0" i="1" u="none" strike="noStrike" cap="none" normalizeH="0" baseline="0" dirty="0">
                <a:ln>
                  <a:noFill/>
                </a:ln>
                <a:solidFill>
                  <a:srgbClr val="808080"/>
                </a:solidFill>
                <a:effectLst/>
                <a:latin typeface="Consolas" panose="020B0609020204030204" pitchFamily="49" charset="0"/>
              </a:rPr>
            </a:b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Import points</a:t>
            </a:r>
            <a:br>
              <a:rPr kumimoji="0" lang="en-US" altLang="en-US" sz="1050" b="0" i="1" u="none" strike="noStrike" cap="none" normalizeH="0" baseline="0" dirty="0">
                <a:ln>
                  <a:noFill/>
                </a:ln>
                <a:solidFill>
                  <a:srgbClr val="808080"/>
                </a:solidFill>
                <a:effectLst/>
                <a:latin typeface="Consolas" panose="020B0609020204030204" pitchFamily="49" charset="0"/>
              </a:rPr>
            </a:b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df = </a:t>
            </a:r>
            <a:r>
              <a:rPr kumimoji="0" lang="en-US" altLang="en-US" sz="1050" b="0" i="0" u="none" strike="noStrike" cap="none" normalizeH="0" baseline="0" dirty="0" err="1">
                <a:ln>
                  <a:noFill/>
                </a:ln>
                <a:solidFill>
                  <a:srgbClr val="000000"/>
                </a:solidFill>
                <a:effectLst/>
                <a:latin typeface="Consolas" panose="020B0609020204030204" pitchFamily="49" charset="0"/>
              </a:rPr>
              <a:t>pd.read_csv</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'https://bit.ly/2DgjTk5'</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660099"/>
                </a:solidFill>
                <a:effectLst/>
                <a:latin typeface="Consolas" panose="020B0609020204030204" pitchFamily="49" charset="0"/>
              </a:rPr>
              <a:t>delimiter</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X = </a:t>
            </a:r>
            <a:r>
              <a:rPr kumimoji="0" lang="en-US" altLang="en-US" sz="1050" b="0" i="0" u="none" strike="noStrike" cap="none" normalizeH="0" baseline="0" dirty="0" err="1">
                <a:ln>
                  <a:noFill/>
                </a:ln>
                <a:solidFill>
                  <a:srgbClr val="000000"/>
                </a:solidFill>
                <a:effectLst/>
                <a:latin typeface="Consolas" panose="020B0609020204030204" pitchFamily="49" charset="0"/>
              </a:rPr>
              <a:t>df.values</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1</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Y = </a:t>
            </a:r>
            <a:r>
              <a:rPr kumimoji="0" lang="en-US" altLang="en-US" sz="1050" b="0" i="0" u="none" strike="noStrike" cap="none" normalizeH="0" baseline="0" dirty="0" err="1">
                <a:ln>
                  <a:noFill/>
                </a:ln>
                <a:solidFill>
                  <a:srgbClr val="000000"/>
                </a:solidFill>
                <a:effectLst/>
                <a:latin typeface="Consolas" panose="020B0609020204030204" pitchFamily="49" charset="0"/>
              </a:rPr>
              <a:t>df.values</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1</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Plain ordinary least squares</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fit = </a:t>
            </a:r>
            <a:r>
              <a:rPr kumimoji="0" lang="en-US" altLang="en-US" sz="1050" b="0" i="0" u="none" strike="noStrike" cap="none" normalizeH="0" baseline="0" dirty="0" err="1">
                <a:ln>
                  <a:noFill/>
                </a:ln>
                <a:solidFill>
                  <a:srgbClr val="000000"/>
                </a:solidFill>
                <a:effectLst/>
                <a:latin typeface="Consolas" panose="020B0609020204030204" pitchFamily="49" charset="0"/>
              </a:rPr>
              <a:t>LinearRegression</a:t>
            </a:r>
            <a:r>
              <a:rPr kumimoji="0" lang="en-US" altLang="en-US" sz="1050" b="0" i="0" u="none" strike="noStrike" cap="none" normalizeH="0" baseline="0" dirty="0">
                <a:ln>
                  <a:noFill/>
                </a:ln>
                <a:solidFill>
                  <a:srgbClr val="000000"/>
                </a:solidFill>
                <a:effectLst/>
                <a:latin typeface="Consolas" panose="020B0609020204030204" pitchFamily="49" charset="0"/>
              </a:rPr>
              <a:t>().fit(X, Y)</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Print "m" and "b" coefficients</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80"/>
                </a:solidFill>
                <a:effectLst/>
                <a:latin typeface="Consolas" panose="020B0609020204030204" pitchFamily="49" charset="0"/>
              </a:rPr>
              <a:t>print</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"m = {0}"</a:t>
            </a:r>
            <a:r>
              <a:rPr kumimoji="0" lang="en-US" altLang="en-US" sz="1050" b="0" i="0" u="none" strike="noStrike" cap="none" normalizeH="0" baseline="0" dirty="0">
                <a:ln>
                  <a:noFill/>
                </a:ln>
                <a:solidFill>
                  <a:srgbClr val="000000"/>
                </a:solidFill>
                <a:effectLst/>
                <a:latin typeface="Consolas" panose="020B0609020204030204" pitchFamily="49" charset="0"/>
              </a:rPr>
              <a:t>.format(fit.</a:t>
            </a:r>
            <a:r>
              <a:rPr kumimoji="0" lang="en-US" altLang="en-US" sz="1050" b="0" i="0" u="none" strike="noStrike" cap="none" normalizeH="0" baseline="0" dirty="0" err="1">
                <a:ln>
                  <a:noFill/>
                </a:ln>
                <a:solidFill>
                  <a:srgbClr val="000000"/>
                </a:solidFill>
                <a:effectLst/>
                <a:latin typeface="Consolas" panose="020B0609020204030204" pitchFamily="49" charset="0"/>
              </a:rPr>
              <a:t>coef</a:t>
            </a:r>
            <a:r>
              <a:rPr kumimoji="0" lang="en-US" altLang="en-US" sz="1050" b="0" i="0" u="none" strike="noStrike" cap="none" normalizeH="0" baseline="0" dirty="0">
                <a:ln>
                  <a:noFill/>
                </a:ln>
                <a:solidFill>
                  <a:srgbClr val="000000"/>
                </a:solidFill>
                <a:effectLst/>
                <a:latin typeface="Consolas" panose="020B0609020204030204" pitchFamily="49" charset="0"/>
              </a:rPr>
              <a:t>_.flatten()))</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0" u="none" strike="noStrike" cap="none" normalizeH="0" baseline="0" dirty="0">
                <a:ln>
                  <a:noFill/>
                </a:ln>
                <a:solidFill>
                  <a:srgbClr val="000080"/>
                </a:solidFill>
                <a:effectLst/>
                <a:latin typeface="Consolas" panose="020B0609020204030204" pitchFamily="49" charset="0"/>
              </a:rPr>
              <a:t>print</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"b = {0}"</a:t>
            </a:r>
            <a:r>
              <a:rPr kumimoji="0" lang="en-US" altLang="en-US" sz="1050" b="0" i="0" u="none" strike="noStrike" cap="none" normalizeH="0" baseline="0" dirty="0">
                <a:ln>
                  <a:noFill/>
                </a:ln>
                <a:solidFill>
                  <a:srgbClr val="000000"/>
                </a:solidFill>
                <a:effectLst/>
                <a:latin typeface="Consolas" panose="020B0609020204030204" pitchFamily="49" charset="0"/>
              </a:rPr>
              <a:t>.format(</a:t>
            </a:r>
            <a:r>
              <a:rPr kumimoji="0" lang="en-US" altLang="en-US" sz="1050" b="0" i="0" u="none" strike="noStrike" cap="none" normalizeH="0" baseline="0" dirty="0" err="1">
                <a:ln>
                  <a:noFill/>
                </a:ln>
                <a:solidFill>
                  <a:srgbClr val="000000"/>
                </a:solidFill>
                <a:effectLst/>
                <a:latin typeface="Consolas" panose="020B0609020204030204" pitchFamily="49" charset="0"/>
              </a:rPr>
              <a:t>fit.intercept_.flatten</a:t>
            </a:r>
            <a:r>
              <a:rPr kumimoji="0" lang="en-US" altLang="en-US" sz="105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1329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21207" y="1514475"/>
            <a:ext cx="4428210" cy="3977640"/>
          </a:xfrm>
        </p:spPr>
        <p:txBody>
          <a:bodyPr>
            <a:normAutofit fontScale="92500" lnSpcReduction="20000"/>
          </a:bodyPr>
          <a:lstStyle/>
          <a:p>
            <a:r>
              <a:rPr lang="en-US" dirty="0"/>
              <a:t>What if we converted the data to be binary, showing whether a failure occurred or not occurred, by separating each instance into its own record?</a:t>
            </a:r>
          </a:p>
          <a:p>
            <a:r>
              <a:rPr lang="en-US" dirty="0"/>
              <a:t>This reduces the domain of output variables to “0” and “1” creating a binary model. </a:t>
            </a:r>
          </a:p>
          <a:p>
            <a:r>
              <a:rPr lang="en-US" dirty="0"/>
              <a:t>Is a story now becoming clear? What model can we use to predict probability of failure at a given temperature?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402C404E-D7FA-4D70-93E5-9F9175E0C0DD}"/>
              </a:ext>
            </a:extLst>
          </p:cNvPr>
          <p:cNvGraphicFramePr>
            <a:graphicFrameLocks noChangeAspect="1"/>
          </p:cNvGraphicFramePr>
          <p:nvPr/>
        </p:nvGraphicFramePr>
        <p:xfrm>
          <a:off x="5616575" y="1514475"/>
          <a:ext cx="1905000" cy="4962525"/>
        </p:xfrm>
        <a:graphic>
          <a:graphicData uri="http://schemas.openxmlformats.org/presentationml/2006/ole">
            <mc:AlternateContent xmlns:mc="http://schemas.openxmlformats.org/markup-compatibility/2006">
              <mc:Choice xmlns:v="urn:schemas-microsoft-com:vml" Requires="v">
                <p:oleObj name="Worksheet" r:id="rId3" imgW="1904861" imgH="4962343" progId="Excel.Sheet.12">
                  <p:embed/>
                </p:oleObj>
              </mc:Choice>
              <mc:Fallback>
                <p:oleObj name="Worksheet" r:id="rId3" imgW="1904861" imgH="4962343" progId="Excel.Sheet.12">
                  <p:embed/>
                  <p:pic>
                    <p:nvPicPr>
                      <p:cNvPr id="5" name="Object 4">
                        <a:extLst>
                          <a:ext uri="{FF2B5EF4-FFF2-40B4-BE49-F238E27FC236}">
                            <a16:creationId xmlns:a16="http://schemas.microsoft.com/office/drawing/2014/main" id="{402C404E-D7FA-4D70-93E5-9F9175E0C0DD}"/>
                          </a:ext>
                        </a:extLst>
                      </p:cNvPr>
                      <p:cNvPicPr/>
                      <p:nvPr/>
                    </p:nvPicPr>
                    <p:blipFill>
                      <a:blip r:embed="rId4"/>
                      <a:stretch>
                        <a:fillRect/>
                      </a:stretch>
                    </p:blipFill>
                    <p:spPr>
                      <a:xfrm>
                        <a:off x="5616575" y="1514475"/>
                        <a:ext cx="1905000" cy="4962525"/>
                      </a:xfrm>
                      <a:prstGeom prst="rect">
                        <a:avLst/>
                      </a:prstGeom>
                    </p:spPr>
                  </p:pic>
                </p:oleObj>
              </mc:Fallback>
            </mc:AlternateContent>
          </a:graphicData>
        </a:graphic>
      </p:graphicFrame>
    </p:spTree>
    <p:extLst>
      <p:ext uri="{BB962C8B-B14F-4D97-AF65-F5344CB8AC3E}">
        <p14:creationId xmlns:p14="http://schemas.microsoft.com/office/powerpoint/2010/main" val="876188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428210" cy="5041392"/>
          </a:xfrm>
        </p:spPr>
        <p:txBody>
          <a:bodyPr>
            <a:normAutofit/>
          </a:bodyPr>
          <a:lstStyle/>
          <a:p>
            <a:r>
              <a:rPr lang="en-US" dirty="0"/>
              <a:t>Logistic regression might be the best way to model this risk. </a:t>
            </a:r>
          </a:p>
          <a:p>
            <a:r>
              <a:rPr lang="en-US" dirty="0"/>
              <a:t>Even though we lack freezing temperature data, the logistic regression points to a high probability of risk for O-ring failure.</a:t>
            </a:r>
          </a:p>
          <a:p>
            <a:r>
              <a:rPr lang="en-US" dirty="0"/>
              <a:t>If our launch is going to happen in freezing temperatures, this does not bode well.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402C404E-D7FA-4D70-93E5-9F9175E0C0DD}"/>
              </a:ext>
            </a:extLst>
          </p:cNvPr>
          <p:cNvGraphicFramePr>
            <a:graphicFrameLocks noChangeAspect="1"/>
          </p:cNvGraphicFramePr>
          <p:nvPr/>
        </p:nvGraphicFramePr>
        <p:xfrm>
          <a:off x="5616575" y="1514475"/>
          <a:ext cx="1905000" cy="4962525"/>
        </p:xfrm>
        <a:graphic>
          <a:graphicData uri="http://schemas.openxmlformats.org/presentationml/2006/ole">
            <mc:AlternateContent xmlns:mc="http://schemas.openxmlformats.org/markup-compatibility/2006">
              <mc:Choice xmlns:v="urn:schemas-microsoft-com:vml" Requires="v">
                <p:oleObj name="Worksheet" r:id="rId3" imgW="1904861" imgH="4962343" progId="Excel.Sheet.12">
                  <p:embed/>
                </p:oleObj>
              </mc:Choice>
              <mc:Fallback>
                <p:oleObj name="Worksheet" r:id="rId3" imgW="1904861" imgH="4962343" progId="Excel.Sheet.12">
                  <p:embed/>
                  <p:pic>
                    <p:nvPicPr>
                      <p:cNvPr id="5" name="Object 4">
                        <a:extLst>
                          <a:ext uri="{FF2B5EF4-FFF2-40B4-BE49-F238E27FC236}">
                            <a16:creationId xmlns:a16="http://schemas.microsoft.com/office/drawing/2014/main" id="{402C404E-D7FA-4D70-93E5-9F9175E0C0DD}"/>
                          </a:ext>
                        </a:extLst>
                      </p:cNvPr>
                      <p:cNvPicPr/>
                      <p:nvPr/>
                    </p:nvPicPr>
                    <p:blipFill>
                      <a:blip r:embed="rId4"/>
                      <a:stretch>
                        <a:fillRect/>
                      </a:stretch>
                    </p:blipFill>
                    <p:spPr>
                      <a:xfrm>
                        <a:off x="5616575" y="1514475"/>
                        <a:ext cx="1905000" cy="4962525"/>
                      </a:xfrm>
                      <a:prstGeom prst="rect">
                        <a:avLst/>
                      </a:prstGeom>
                    </p:spPr>
                  </p:pic>
                </p:oleObj>
              </mc:Fallback>
            </mc:AlternateContent>
          </a:graphicData>
        </a:graphic>
      </p:graphicFrame>
    </p:spTree>
    <p:extLst>
      <p:ext uri="{BB962C8B-B14F-4D97-AF65-F5344CB8AC3E}">
        <p14:creationId xmlns:p14="http://schemas.microsoft.com/office/powerpoint/2010/main" val="39221684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4" y="1435608"/>
            <a:ext cx="6385347" cy="4974336"/>
          </a:xfrm>
        </p:spPr>
        <p:txBody>
          <a:bodyPr>
            <a:normAutofit fontScale="92500"/>
          </a:bodyPr>
          <a:lstStyle/>
          <a:p>
            <a:r>
              <a:rPr lang="en-US" dirty="0"/>
              <a:t>This is exactly what happened to the space shuttle Challenger on January 28, 1986, and if you already have not figured out already, we are doing the analysis. </a:t>
            </a:r>
          </a:p>
          <a:p>
            <a:r>
              <a:rPr lang="en-US" dirty="0"/>
              <a:t>Through a series of unfortunate events, only partial data was accessible and omitted non-failure data, which showed a correlation with temperature and O-ring failure. </a:t>
            </a:r>
          </a:p>
          <a:p>
            <a:r>
              <a:rPr lang="en-US" dirty="0"/>
              <a:t>The analysis we just did should have happened before the accident, but unfortunately it occurred afterwards. </a:t>
            </a:r>
          </a:p>
          <a:p>
            <a:r>
              <a:rPr lang="en-US" dirty="0"/>
              <a:t>We will learn later about how biases, class imbalance, and broken data can derail machine learning and statistical models. </a:t>
            </a:r>
          </a:p>
          <a:p>
            <a:endParaRPr lang="en-US" dirty="0"/>
          </a:p>
        </p:txBody>
      </p:sp>
      <p:pic>
        <p:nvPicPr>
          <p:cNvPr id="6" name="Picture 5" descr="A picture containing smoke, weapon, transport, dark&#10;&#10;Description automatically generated">
            <a:extLst>
              <a:ext uri="{FF2B5EF4-FFF2-40B4-BE49-F238E27FC236}">
                <a16:creationId xmlns:a16="http://schemas.microsoft.com/office/drawing/2014/main" id="{FA95F23F-305E-4A68-9084-254424216EC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55328" y="1328224"/>
            <a:ext cx="4190746" cy="3409544"/>
          </a:xfrm>
          <a:prstGeom prst="rect">
            <a:avLst/>
          </a:prstGeom>
        </p:spPr>
      </p:pic>
      <p:sp>
        <p:nvSpPr>
          <p:cNvPr id="7" name="TextBox 6">
            <a:extLst>
              <a:ext uri="{FF2B5EF4-FFF2-40B4-BE49-F238E27FC236}">
                <a16:creationId xmlns:a16="http://schemas.microsoft.com/office/drawing/2014/main" id="{399FE4AF-DF98-4118-AB3C-3D0F1AF0FB33}"/>
              </a:ext>
            </a:extLst>
          </p:cNvPr>
          <p:cNvSpPr txBox="1"/>
          <p:nvPr/>
        </p:nvSpPr>
        <p:spPr>
          <a:xfrm>
            <a:off x="9023606" y="4807881"/>
            <a:ext cx="2628900" cy="1200329"/>
          </a:xfrm>
          <a:prstGeom prst="rect">
            <a:avLst/>
          </a:prstGeom>
        </p:spPr>
        <p:txBody>
          <a:bodyPr vert="horz" wrap="square" lIns="91440" tIns="45720" rIns="91440" bIns="45720" rtlCol="0">
            <a:spAutoFit/>
          </a:bodyPr>
          <a:lstStyle/>
          <a:p>
            <a:r>
              <a:rPr lang="en-US" sz="1200" i="1" dirty="0"/>
              <a:t>The space shuttle Challenger just moments before disaster on January 28, 1986 (above) and Richard Feynman famously demonstrating O-ring failure with a glass of ice water (left). </a:t>
            </a:r>
          </a:p>
        </p:txBody>
      </p:sp>
      <p:pic>
        <p:nvPicPr>
          <p:cNvPr id="10244" name="Picture 4" descr="The Scientific Odyssey | Richard feynman, Challenger explosion, Condensed  matter physics">
            <a:extLst>
              <a:ext uri="{FF2B5EF4-FFF2-40B4-BE49-F238E27FC236}">
                <a16:creationId xmlns:a16="http://schemas.microsoft.com/office/drawing/2014/main" id="{580B9447-B8A7-4EC7-8B9C-71A3F1C50E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401" y="3205843"/>
            <a:ext cx="1924528" cy="2657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7294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58B1B-4D09-4412-BD27-F88326FB8174}"/>
              </a:ext>
            </a:extLst>
          </p:cNvPr>
          <p:cNvSpPr>
            <a:spLocks noGrp="1"/>
          </p:cNvSpPr>
          <p:nvPr>
            <p:ph type="title"/>
          </p:nvPr>
        </p:nvSpPr>
        <p:spPr>
          <a:xfrm>
            <a:off x="521207" y="448056"/>
            <a:ext cx="10045193" cy="640080"/>
          </a:xfrm>
        </p:spPr>
        <p:txBody>
          <a:bodyPr>
            <a:normAutofit/>
          </a:bodyPr>
          <a:lstStyle/>
          <a:p>
            <a:r>
              <a:rPr lang="en-US" dirty="0"/>
              <a:t>Space Shuttle Challenger: Logistic Regression Source Code</a:t>
            </a:r>
          </a:p>
        </p:txBody>
      </p:sp>
      <p:sp>
        <p:nvSpPr>
          <p:cNvPr id="4" name="Rectangle 1">
            <a:extLst>
              <a:ext uri="{FF2B5EF4-FFF2-40B4-BE49-F238E27FC236}">
                <a16:creationId xmlns:a16="http://schemas.microsoft.com/office/drawing/2014/main" id="{F2CF1911-3123-4CD2-9C42-40BE2594A0E7}"/>
              </a:ext>
            </a:extLst>
          </p:cNvPr>
          <p:cNvSpPr>
            <a:spLocks noChangeArrowheads="1"/>
          </p:cNvSpPr>
          <p:nvPr/>
        </p:nvSpPr>
        <p:spPr bwMode="auto">
          <a:xfrm>
            <a:off x="2413689" y="1440072"/>
            <a:ext cx="7364622" cy="4939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numpy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np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pandas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plotly.graph_objects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go</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LogisticRegression</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Load the data</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df = </a:t>
            </a:r>
            <a:r>
              <a:rPr kumimoji="0" lang="en-US" altLang="en-US" sz="900" b="0" i="0" u="none" strike="noStrike" cap="none" normalizeH="0" baseline="0" dirty="0" err="1">
                <a:ln>
                  <a:noFill/>
                </a:ln>
                <a:solidFill>
                  <a:srgbClr val="000000"/>
                </a:solidFill>
                <a:effectLst/>
                <a:latin typeface="Consolas" panose="020B0609020204030204" pitchFamily="49" charset="0"/>
              </a:rPr>
              <a:t>pd.read_csv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i="0" u="none" strike="noStrike" cap="none" normalizeH="0" baseline="0" dirty="0">
                <a:ln>
                  <a:noFill/>
                </a:ln>
                <a:solidFill>
                  <a:srgbClr val="008080"/>
                </a:solidFill>
                <a:effectLst/>
                <a:latin typeface="Consolas" panose="020B0609020204030204" pitchFamily="49" charset="0"/>
              </a:rPr>
              <a:t>https://bit.ly/2DgjTk5</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delimiter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Duplicate and convert records to have binary outcomes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df = </a:t>
            </a:r>
            <a:r>
              <a:rPr kumimoji="0" lang="en-US" altLang="en-US" sz="900" b="0" i="0" u="none" strike="noStrike" cap="none" normalizeH="0" baseline="0" dirty="0" err="1">
                <a:ln>
                  <a:noFill/>
                </a:ln>
                <a:solidFill>
                  <a:srgbClr val="000000"/>
                </a:solidFill>
                <a:effectLst/>
                <a:latin typeface="Consolas" panose="020B0609020204030204" pitchFamily="49" charset="0"/>
              </a:rPr>
              <a:t>df.loc</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df.index.repeat</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])].append(df[df[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df.loc</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X = </a:t>
            </a:r>
            <a:r>
              <a:rPr kumimoji="0" lang="en-US" altLang="en-US" sz="900" b="0" i="0" u="none" strike="noStrike" cap="none" normalizeH="0" baseline="0" dirty="0" err="1">
                <a:ln>
                  <a:noFill/>
                </a:ln>
                <a:solidFill>
                  <a:srgbClr val="000000"/>
                </a:solidFill>
                <a:effectLst/>
                <a:latin typeface="Consolas" panose="020B0609020204030204" pitchFamily="49" charset="0"/>
              </a:rPr>
              <a:t>df.values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Y = </a:t>
            </a:r>
            <a:r>
              <a:rPr kumimoji="0" lang="en-US" altLang="en-US" sz="900" b="0" i="0" u="none" strike="noStrike" cap="none" normalizeH="0" baseline="0" dirty="0" err="1">
                <a:ln>
                  <a:noFill/>
                </a:ln>
                <a:solidFill>
                  <a:srgbClr val="000000"/>
                </a:solidFill>
                <a:effectLst/>
                <a:latin typeface="Consolas" panose="020B0609020204030204" pitchFamily="49" charset="0"/>
              </a:rPr>
              <a:t>df.values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model = </a:t>
            </a:r>
            <a:r>
              <a:rPr kumimoji="0" lang="en-US" altLang="en-US" sz="900" b="0" i="0" u="none" strike="noStrike" cap="none" normalizeH="0" baseline="0" dirty="0" err="1">
                <a:ln>
                  <a:noFill/>
                </a:ln>
                <a:solidFill>
                  <a:srgbClr val="000000"/>
                </a:solidFill>
                <a:effectLst/>
                <a:latin typeface="Consolas" panose="020B0609020204030204" pitchFamily="49" charset="0"/>
              </a:rPr>
              <a:t>LogisticRegression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model.fit</a:t>
            </a:r>
            <a:r>
              <a:rPr kumimoji="0" lang="en-US" altLang="en-US" sz="900" b="0" i="0" u="none" strike="noStrike" cap="none" normalizeH="0" baseline="0" dirty="0">
                <a:ln>
                  <a:noFill/>
                </a:ln>
                <a:solidFill>
                  <a:srgbClr val="000000"/>
                </a:solidFill>
                <a:effectLst/>
                <a:latin typeface="Consolas" panose="020B0609020204030204" pitchFamily="49" charset="0"/>
              </a:rPr>
              <a:t>(X, Y)</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Print "m" and "b" coefficients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 = {0}"</a:t>
            </a:r>
            <a:r>
              <a:rPr kumimoji="0" lang="en-US" altLang="en-US" sz="900" b="0" i="0" u="none" strike="noStrike" cap="none" normalizeH="0" baseline="0" dirty="0">
                <a:ln>
                  <a:noFill/>
                </a:ln>
                <a:solidFill>
                  <a:srgbClr val="000000"/>
                </a:solidFill>
                <a:effectLst/>
                <a:latin typeface="Consolas" panose="020B0609020204030204" pitchFamily="49" charset="0"/>
              </a:rPr>
              <a:t>.format(model.</a:t>
            </a:r>
            <a:r>
              <a:rPr kumimoji="0" lang="en-US" altLang="en-US" sz="900" b="0" i="0" u="none" strike="noStrike" cap="none" normalizeH="0" baseline="0" dirty="0" err="1">
                <a:ln>
                  <a:noFill/>
                </a:ln>
                <a:solidFill>
                  <a:srgbClr val="000000"/>
                </a:solidFill>
                <a:effectLst/>
                <a:latin typeface="Consolas" panose="020B0609020204030204" pitchFamily="49" charset="0"/>
              </a:rPr>
              <a:t>coef</a:t>
            </a:r>
            <a:r>
              <a:rPr kumimoji="0" lang="en-US" altLang="en-US" sz="900" b="0" i="0" u="none" strike="noStrike" cap="none" normalizeH="0" baseline="0" dirty="0">
                <a:ln>
                  <a:noFill/>
                </a:ln>
                <a:solidFill>
                  <a:srgbClr val="000000"/>
                </a:solidFill>
                <a:effectLst/>
                <a:latin typeface="Consolas" panose="020B0609020204030204" pitchFamily="49" charset="0"/>
              </a:rPr>
              <a:t>_.flatten()))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"b = {0}"</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err="1">
                <a:ln>
                  <a:noFill/>
                </a:ln>
                <a:solidFill>
                  <a:srgbClr val="000000"/>
                </a:solidFill>
                <a:effectLst/>
                <a:latin typeface="Consolas" panose="020B0609020204030204" pitchFamily="49" charset="0"/>
              </a:rPr>
              <a:t>model.intercept_.flatten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Plot results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fig = </a:t>
            </a:r>
            <a:r>
              <a:rPr kumimoji="0" lang="en-US" altLang="en-US" sz="900" b="0" i="0" u="none" strike="noStrike" cap="none" normalizeH="0" baseline="0" dirty="0" err="1">
                <a:ln>
                  <a:noFill/>
                </a:ln>
                <a:solidFill>
                  <a:srgbClr val="000000"/>
                </a:solidFill>
                <a:effectLst/>
                <a:latin typeface="Consolas" panose="020B0609020204030204" pitchFamily="49" charset="0"/>
              </a:rPr>
              <a:t>go.Figure</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fig.add_trace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go.Scatter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"temperature"</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 </a:t>
            </a:r>
            <a:r>
              <a:rPr kumimoji="0" lang="en-US" altLang="en-US" sz="900" b="0" i="0" u="none" strike="noStrike" cap="none" normalizeH="0" baseline="0" dirty="0">
                <a:ln>
                  <a:noFill/>
                </a:ln>
                <a:solidFill>
                  <a:srgbClr val="000000"/>
                </a:solidFill>
                <a:effectLst/>
                <a:latin typeface="Consolas" panose="020B0609020204030204" pitchFamily="49" charset="0"/>
              </a:rPr>
              <a:t>= 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mode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'markers'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name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"Observations"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fig.add_trace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go.Scatter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np.arange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90.0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model.predict_proba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np.arange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90.0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).reshape(-</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mode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'lines'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name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'Logistic Regression'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fig.show</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08785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Tree>
    <p:extLst>
      <p:ext uri="{BB962C8B-B14F-4D97-AF65-F5344CB8AC3E}">
        <p14:creationId xmlns:p14="http://schemas.microsoft.com/office/powerpoint/2010/main" val="165957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977031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
        <p:nvSpPr>
          <p:cNvPr id="4" name="Oval 3">
            <a:extLst>
              <a:ext uri="{FF2B5EF4-FFF2-40B4-BE49-F238E27FC236}">
                <a16:creationId xmlns:a16="http://schemas.microsoft.com/office/drawing/2014/main" id="{758F4470-E2B8-437C-A1F0-0CB798B7126A}"/>
              </a:ext>
            </a:extLst>
          </p:cNvPr>
          <p:cNvSpPr/>
          <p:nvPr/>
        </p:nvSpPr>
        <p:spPr>
          <a:xfrm>
            <a:off x="521207" y="2222414"/>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85467A0B-2422-4242-8953-61FF07377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665100" y="2519565"/>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7E9338-0D09-4089-95B3-2D3F89F2D17D}"/>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Like any probability model, logistic regression will output a percentage between 0 and 1</a:t>
            </a:r>
          </a:p>
        </p:txBody>
      </p:sp>
    </p:spTree>
    <p:extLst>
      <p:ext uri="{BB962C8B-B14F-4D97-AF65-F5344CB8AC3E}">
        <p14:creationId xmlns:p14="http://schemas.microsoft.com/office/powerpoint/2010/main" val="1566672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Tree>
    <p:extLst>
      <p:ext uri="{BB962C8B-B14F-4D97-AF65-F5344CB8AC3E}">
        <p14:creationId xmlns:p14="http://schemas.microsoft.com/office/powerpoint/2010/main" val="18996035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
        <p:nvSpPr>
          <p:cNvPr id="4" name="Oval 3">
            <a:extLst>
              <a:ext uri="{FF2B5EF4-FFF2-40B4-BE49-F238E27FC236}">
                <a16:creationId xmlns:a16="http://schemas.microsoft.com/office/drawing/2014/main" id="{268F8AA7-A57F-4350-9ECC-52A145A76BA2}"/>
              </a:ext>
            </a:extLst>
          </p:cNvPr>
          <p:cNvSpPr/>
          <p:nvPr/>
        </p:nvSpPr>
        <p:spPr>
          <a:xfrm>
            <a:off x="521207" y="2918811"/>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3938E-0FD1-418B-AC61-C2875C714BF5}"/>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Logistic regression can support more than one category by doing a separate logistic regression for each category, and predicting  the one that yields the highest probability. </a:t>
            </a:r>
          </a:p>
        </p:txBody>
      </p:sp>
    </p:spTree>
    <p:extLst>
      <p:ext uri="{BB962C8B-B14F-4D97-AF65-F5344CB8AC3E}">
        <p14:creationId xmlns:p14="http://schemas.microsoft.com/office/powerpoint/2010/main" val="31461282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IV</a:t>
            </a:r>
            <a:br>
              <a:rPr lang="en-US" sz="4400" dirty="0">
                <a:solidFill>
                  <a:schemeClr val="bg1"/>
                </a:solidFill>
              </a:rPr>
            </a:br>
            <a:r>
              <a:rPr lang="en-US" sz="4400">
                <a:solidFill>
                  <a:schemeClr val="bg1"/>
                </a:solidFill>
              </a:rPr>
              <a:t>Naïve Bayes</a:t>
            </a:r>
            <a:endParaRPr lang="en-US" sz="4400" dirty="0">
              <a:solidFill>
                <a:schemeClr val="bg1"/>
              </a:solidFill>
            </a:endParaRPr>
          </a:p>
        </p:txBody>
      </p:sp>
    </p:spTree>
    <p:extLst>
      <p:ext uri="{BB962C8B-B14F-4D97-AF65-F5344CB8AC3E}">
        <p14:creationId xmlns:p14="http://schemas.microsoft.com/office/powerpoint/2010/main" val="3619610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7CFB-096E-475A-BB26-580369874009}"/>
              </a:ext>
            </a:extLst>
          </p:cNvPr>
          <p:cNvSpPr>
            <a:spLocks noGrp="1"/>
          </p:cNvSpPr>
          <p:nvPr>
            <p:ph type="title"/>
          </p:nvPr>
        </p:nvSpPr>
        <p:spPr/>
        <p:txBody>
          <a:bodyPr/>
          <a:lstStyle/>
          <a:p>
            <a:r>
              <a:rPr lang="en-US" dirty="0"/>
              <a:t>What is Naïve Bayes?</a:t>
            </a:r>
          </a:p>
        </p:txBody>
      </p:sp>
      <p:sp>
        <p:nvSpPr>
          <p:cNvPr id="3" name="Content Placeholder 2">
            <a:extLst>
              <a:ext uri="{FF2B5EF4-FFF2-40B4-BE49-F238E27FC236}">
                <a16:creationId xmlns:a16="http://schemas.microsoft.com/office/drawing/2014/main" id="{508B9EF6-ABCB-4C8D-AB28-BDFACD403FA4}"/>
              </a:ext>
            </a:extLst>
          </p:cNvPr>
          <p:cNvSpPr>
            <a:spLocks noGrp="1"/>
          </p:cNvSpPr>
          <p:nvPr>
            <p:ph sz="quarter" idx="10"/>
          </p:nvPr>
        </p:nvSpPr>
        <p:spPr>
          <a:xfrm>
            <a:off x="539495" y="1435607"/>
            <a:ext cx="7408341" cy="4922803"/>
          </a:xfrm>
        </p:spPr>
        <p:txBody>
          <a:bodyPr>
            <a:normAutofit fontScale="92500" lnSpcReduction="20000"/>
          </a:bodyPr>
          <a:lstStyle/>
          <a:p>
            <a:r>
              <a:rPr lang="en-US" b="1" dirty="0">
                <a:solidFill>
                  <a:srgbClr val="FF0000"/>
                </a:solidFill>
              </a:rPr>
              <a:t>Naïve Bayes </a:t>
            </a:r>
            <a:r>
              <a:rPr lang="en-US" dirty="0"/>
              <a:t>is a machine learning application of Bayes Theorem that merges probabilities of multiple features to predict a given category.</a:t>
            </a:r>
          </a:p>
          <a:p>
            <a:r>
              <a:rPr lang="en-US" dirty="0"/>
              <a:t>It is often used to classify text (e.g. email spam/not spam), which is the exercise the we will be doing today. </a:t>
            </a:r>
          </a:p>
          <a:p>
            <a:pPr marL="285750" indent="-285750">
              <a:buFont typeface="Arial" panose="020B0604020202020204" pitchFamily="34" charset="0"/>
              <a:buChar char="•"/>
            </a:pPr>
            <a:r>
              <a:rPr lang="en-US" dirty="0"/>
              <a:t>Naïve Bayes is effective because it learns quickly, even with little data. </a:t>
            </a:r>
          </a:p>
          <a:p>
            <a:pPr marL="285750" indent="-285750">
              <a:buFont typeface="Arial" panose="020B0604020202020204" pitchFamily="34" charset="0"/>
              <a:buChar char="•"/>
            </a:pPr>
            <a:r>
              <a:rPr lang="en-US" dirty="0"/>
              <a:t>Naive Bayes works by mapping probabilities of each individual feature occurring/not occurring for a given category (e.g. a word occurring in spam/not spam).</a:t>
            </a:r>
          </a:p>
          <a:p>
            <a:pPr marL="285750" indent="-285750">
              <a:buFont typeface="Arial" panose="020B0604020202020204" pitchFamily="34" charset="0"/>
              <a:buChar char="•"/>
            </a:pPr>
            <a:r>
              <a:rPr lang="en-US" dirty="0"/>
              <a:t>While commonly used for discrete variables like words, it can also be used with continuous variables using statistical distributions (we will not cover this today).</a:t>
            </a:r>
          </a:p>
        </p:txBody>
      </p:sp>
      <p:pic>
        <p:nvPicPr>
          <p:cNvPr id="6" name="Picture 5" descr="A person posing for the camera&#10;&#10;Description automatically generated">
            <a:extLst>
              <a:ext uri="{FF2B5EF4-FFF2-40B4-BE49-F238E27FC236}">
                <a16:creationId xmlns:a16="http://schemas.microsoft.com/office/drawing/2014/main" id="{A80D3021-54D0-428F-9823-AAC20A63759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72623" y="1562765"/>
            <a:ext cx="2895600" cy="3105150"/>
          </a:xfrm>
          <a:prstGeom prst="rect">
            <a:avLst/>
          </a:prstGeom>
        </p:spPr>
      </p:pic>
      <p:sp>
        <p:nvSpPr>
          <p:cNvPr id="7" name="TextBox 6">
            <a:extLst>
              <a:ext uri="{FF2B5EF4-FFF2-40B4-BE49-F238E27FC236}">
                <a16:creationId xmlns:a16="http://schemas.microsoft.com/office/drawing/2014/main" id="{82DA673F-0B40-4CD6-A503-CDD38F05B03C}"/>
              </a:ext>
            </a:extLst>
          </p:cNvPr>
          <p:cNvSpPr txBox="1"/>
          <p:nvPr/>
        </p:nvSpPr>
        <p:spPr>
          <a:xfrm>
            <a:off x="8672623" y="4667915"/>
            <a:ext cx="2895600" cy="230832"/>
          </a:xfrm>
          <a:prstGeom prst="rect">
            <a:avLst/>
          </a:prstGeom>
        </p:spPr>
        <p:txBody>
          <a:bodyPr vert="horz" wrap="square" lIns="91440" tIns="45720" rIns="91440" bIns="45720" rtlCol="0">
            <a:spAutoFit/>
          </a:bodyPr>
          <a:lstStyle/>
          <a:p>
            <a:r>
              <a:rPr lang="en-US" sz="900" dirty="0"/>
              <a:t>Thomas Bayes, the inventor of Bayes Theorem</a:t>
            </a:r>
          </a:p>
        </p:txBody>
      </p:sp>
    </p:spTree>
    <p:extLst>
      <p:ext uri="{BB962C8B-B14F-4D97-AF65-F5344CB8AC3E}">
        <p14:creationId xmlns:p14="http://schemas.microsoft.com/office/powerpoint/2010/main" val="1531731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01C2-8A48-43FA-B5BE-83E9F4E45739}"/>
              </a:ext>
            </a:extLst>
          </p:cNvPr>
          <p:cNvSpPr>
            <a:spLocks noGrp="1"/>
          </p:cNvSpPr>
          <p:nvPr>
            <p:ph type="title"/>
          </p:nvPr>
        </p:nvSpPr>
        <p:spPr/>
        <p:txBody>
          <a:bodyPr/>
          <a:lstStyle/>
          <a:p>
            <a:r>
              <a:rPr lang="en-US" dirty="0"/>
              <a:t>Demo: Categorizing Bank Transactions</a:t>
            </a:r>
          </a:p>
        </p:txBody>
      </p:sp>
      <p:pic>
        <p:nvPicPr>
          <p:cNvPr id="4" name="Picture 3">
            <a:extLst>
              <a:ext uri="{FF2B5EF4-FFF2-40B4-BE49-F238E27FC236}">
                <a16:creationId xmlns:a16="http://schemas.microsoft.com/office/drawing/2014/main" id="{F46D2610-349A-4A4B-BF62-415808A0FD9C}"/>
              </a:ext>
            </a:extLst>
          </p:cNvPr>
          <p:cNvPicPr>
            <a:picLocks noChangeAspect="1"/>
          </p:cNvPicPr>
          <p:nvPr/>
        </p:nvPicPr>
        <p:blipFill>
          <a:blip r:embed="rId2"/>
          <a:stretch>
            <a:fillRect/>
          </a:stretch>
        </p:blipFill>
        <p:spPr>
          <a:xfrm>
            <a:off x="1663995" y="1904616"/>
            <a:ext cx="8566298" cy="333198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597306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fontScale="92500"/>
              </a:bodyPr>
              <a:lstStyle/>
              <a:p>
                <a:r>
                  <a:rPr lang="en-US" dirty="0"/>
                  <a:t>To predict a category for a new set of features: </a:t>
                </a:r>
              </a:p>
              <a:p>
                <a:pPr marL="342900" indent="-342900">
                  <a:buFont typeface="+mj-lt"/>
                  <a:buAutoNum type="arabicParenR"/>
                </a:pPr>
                <a:r>
                  <a:rPr lang="en-US" dirty="0"/>
                  <a:t>For a given category (like </a:t>
                </a:r>
                <a:r>
                  <a:rPr lang="en-US" b="1" i="1" dirty="0"/>
                  <a:t>spam, grocery, </a:t>
                </a:r>
                <a:r>
                  <a:rPr lang="en-US" dirty="0" err="1"/>
                  <a:t>etc</a:t>
                </a:r>
                <a:r>
                  <a:rPr lang="en-US" dirty="0"/>
                  <a:t>), combine the probabilities of each feature </a:t>
                </a:r>
                <a:r>
                  <a:rPr lang="en-US" b="1" i="1" dirty="0"/>
                  <a:t>occurring</a:t>
                </a:r>
                <a:r>
                  <a:rPr lang="en-US" dirty="0"/>
                  <a:t> and </a:t>
                </a:r>
                <a:r>
                  <a:rPr lang="en-US" b="1" i="1" dirty="0"/>
                  <a:t>not occurring</a:t>
                </a:r>
                <a:r>
                  <a:rPr lang="en-US" dirty="0"/>
                  <a:t> by multiplying them. </a:t>
                </a:r>
              </a:p>
              <a:p>
                <a:pPr lvl="1" indent="0">
                  <a:buNone/>
                </a:pPr>
                <a14:m>
                  <m:oMath xmlns:m="http://schemas.openxmlformats.org/officeDocument/2006/math">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oMath>
                  </m:oMathPara>
                </a14:m>
                <a:endParaRPr lang="en-US" dirty="0"/>
              </a:p>
              <a:p>
                <a:pPr marL="342900" indent="-342900">
                  <a:buFont typeface="+mj-lt"/>
                  <a:buAutoNum type="arabicParenR"/>
                </a:pPr>
                <a:r>
                  <a:rPr lang="en-US" dirty="0"/>
                  <a:t>Combine the probabilities above with this division operation: </a:t>
                </a:r>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marL="342900" indent="-342900">
                  <a:buFont typeface="+mj-lt"/>
                  <a:buAutoNum type="arabicParenR"/>
                </a:pPr>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6" y="1435608"/>
                <a:ext cx="7573146" cy="4974336"/>
              </a:xfrm>
              <a:blipFill>
                <a:blip r:embed="rId2"/>
                <a:stretch>
                  <a:fillRect l="-725"/>
                </a:stretch>
              </a:blipFill>
            </p:spPr>
            <p:txBody>
              <a:bodyPr/>
              <a:lstStyle/>
              <a:p>
                <a:r>
                  <a:rPr lang="en-US">
                    <a:noFill/>
                  </a:rPr>
                  <a:t> </a:t>
                </a:r>
              </a:p>
            </p:txBody>
          </p:sp>
        </mc:Fallback>
      </mc:AlternateContent>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35748119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a:bodyPr>
          <a:lstStyle/>
          <a:p>
            <a:r>
              <a:rPr lang="en-US" dirty="0"/>
              <a:t>3) Calculate the combined probability for every category, and the one that is the highest is the category you predict.</a:t>
            </a:r>
          </a:p>
          <a:p>
            <a:r>
              <a:rPr lang="en-US" dirty="0"/>
              <a:t>Easy right? But there is one complication…</a:t>
            </a:r>
          </a:p>
          <a:p>
            <a:endParaRPr lang="en-US" dirty="0"/>
          </a:p>
          <a:p>
            <a:pPr marL="342900" indent="-342900">
              <a:buFont typeface="+mj-lt"/>
              <a:buAutoNum type="arabicParenR"/>
            </a:pPr>
            <a:endParaRPr lang="en-US" dirty="0"/>
          </a:p>
        </p:txBody>
      </p:sp>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11106887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6" y="1435608"/>
                <a:ext cx="6669378" cy="4811020"/>
              </a:xfrm>
            </p:spPr>
            <p:txBody>
              <a:bodyPr/>
              <a:lstStyle/>
              <a:p>
                <a:r>
                  <a:rPr lang="en-US" dirty="0"/>
                  <a:t>Remember in logistic regression where we had floating point underflow issues, where multiplying small decimals gets so small the computer cannot handle them? </a:t>
                </a:r>
              </a:p>
              <a:p>
                <a:pPr marL="285750" indent="-285750">
                  <a:buFont typeface="Arial" panose="020B0604020202020204" pitchFamily="34" charset="0"/>
                  <a:buChar char="•"/>
                </a:pPr>
                <a:r>
                  <a:rPr lang="en-US" dirty="0"/>
                  <a:t>We can remedy the issue here too by using logarithmic addition rather than multiplication. </a:t>
                </a:r>
              </a:p>
              <a:p>
                <a:pPr marL="285750" indent="-285750">
                  <a:buFont typeface="Arial" panose="020B0604020202020204" pitchFamily="34" charset="0"/>
                  <a:buChar char="•"/>
                </a:pPr>
                <a:r>
                  <a:rPr lang="en-US" dirty="0"/>
                  <a:t>Transform each probability with a </a:t>
                </a:r>
                <a14:m>
                  <m:oMath xmlns:m="http://schemas.openxmlformats.org/officeDocument/2006/math">
                    <m:r>
                      <m:rPr>
                        <m:sty m:val="p"/>
                      </m:rPr>
                      <a:rPr lang="en-US" i="1" dirty="0" smtClean="0">
                        <a:latin typeface="Cambria Math" panose="02040503050406030204" pitchFamily="18" charset="0"/>
                      </a:rPr>
                      <m:t>log</m:t>
                    </m:r>
                    <m:r>
                      <a:rPr lang="en-US" i="1" dirty="0" smtClean="0">
                        <a:latin typeface="Cambria Math" panose="02040503050406030204" pitchFamily="18" charset="0"/>
                      </a:rPr>
                      <m:t>⁡() </m:t>
                    </m:r>
                  </m:oMath>
                </a14:m>
                <a:r>
                  <a:rPr lang="en-US" dirty="0"/>
                  <a:t>or </a:t>
                </a:r>
                <a14:m>
                  <m:oMath xmlns:m="http://schemas.openxmlformats.org/officeDocument/2006/math">
                    <m:r>
                      <m:rPr>
                        <m:sty m:val="p"/>
                      </m:rPr>
                      <a:rPr lang="en-US" i="1" dirty="0" smtClean="0">
                        <a:latin typeface="Cambria Math" panose="02040503050406030204" pitchFamily="18" charset="0"/>
                      </a:rPr>
                      <m:t>ln</m:t>
                    </m:r>
                    <m:r>
                      <a:rPr lang="en-US" i="1" dirty="0" smtClean="0">
                        <a:latin typeface="Cambria Math" panose="02040503050406030204" pitchFamily="18" charset="0"/>
                      </a:rPr>
                      <m:t>⁡() </m:t>
                    </m:r>
                  </m:oMath>
                </a14:m>
                <a:r>
                  <a:rPr lang="en-US" dirty="0"/>
                  <a:t>function and then sum them, then call </a:t>
                </a:r>
                <a14:m>
                  <m:oMath xmlns:m="http://schemas.openxmlformats.org/officeDocument/2006/math">
                    <m:r>
                      <m:rPr>
                        <m:sty m:val="p"/>
                      </m:rPr>
                      <a:rPr lang="en-US" i="1" dirty="0" smtClean="0">
                        <a:latin typeface="Cambria Math" panose="02040503050406030204" pitchFamily="18" charset="0"/>
                      </a:rPr>
                      <m:t>exp</m:t>
                    </m:r>
                    <m:r>
                      <a:rPr lang="en-US" i="1" dirty="0" smtClean="0">
                        <a:latin typeface="Cambria Math" panose="02040503050406030204" pitchFamily="18" charset="0"/>
                      </a:rPr>
                      <m:t>⁡()</m:t>
                    </m:r>
                  </m:oMath>
                </a14:m>
                <a:r>
                  <a:rPr lang="en-US" dirty="0"/>
                  <a:t> to convert the result back!</a:t>
                </a:r>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6" y="1435608"/>
                <a:ext cx="6669378" cy="4811020"/>
              </a:xfrm>
              <a:blipFill>
                <a:blip r:embed="rId2"/>
                <a:stretch>
                  <a:fillRect l="-823" r="-16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16280E-83D7-4BA3-896F-024A0AE35346}"/>
              </a:ext>
            </a:extLst>
          </p:cNvPr>
          <p:cNvPicPr>
            <a:picLocks noChangeAspect="1"/>
          </p:cNvPicPr>
          <p:nvPr/>
        </p:nvPicPr>
        <p:blipFill>
          <a:blip r:embed="rId3"/>
          <a:stretch>
            <a:fillRect/>
          </a:stretch>
        </p:blipFill>
        <p:spPr>
          <a:xfrm>
            <a:off x="7490637" y="1658910"/>
            <a:ext cx="4029135" cy="18424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213882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m:oMathPara>
                </a14:m>
                <a:endParaRPr lang="en-US" i="1" dirty="0">
                  <a:latin typeface="Cambria Math" panose="02040503050406030204" pitchFamily="18" charset="0"/>
                </a:endParaRP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5040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We will build some exciting from-scratch models in Python. </a:t>
            </a:r>
          </a:p>
          <a:p>
            <a:r>
              <a:rPr lang="en-US" sz="1600" dirty="0"/>
              <a:t>Python is a great, easy-to-learn language, but it is </a:t>
            </a:r>
            <a:r>
              <a:rPr lang="en-US" sz="1600" b="1" i="1" dirty="0"/>
              <a:t>really</a:t>
            </a:r>
            <a:r>
              <a:rPr lang="en-US" sz="1600" dirty="0"/>
              <a:t> slow because it is dynamically typed and interpreted.</a:t>
            </a:r>
          </a:p>
          <a:p>
            <a:pPr marL="285750" indent="-285750">
              <a:buFont typeface="Arial" panose="020B0604020202020204" pitchFamily="34" charset="0"/>
              <a:buChar char="•"/>
            </a:pPr>
            <a:r>
              <a:rPr lang="en-US" sz="1600" dirty="0"/>
              <a:t>Pure Python models will struggle to scale, even with modestly sized data sets of thousands of records. </a:t>
            </a:r>
          </a:p>
          <a:p>
            <a:pPr marL="285750" indent="-285750">
              <a:buFont typeface="Arial" panose="020B0604020202020204" pitchFamily="34" charset="0"/>
              <a:buChar char="•"/>
            </a:pPr>
            <a:r>
              <a:rPr lang="en-US" sz="1600" dirty="0"/>
              <a:t>This is going to be the cost of learning machine learning without libraries like NumPy.</a:t>
            </a:r>
          </a:p>
          <a:p>
            <a:pPr marL="285750" indent="-285750">
              <a:buFont typeface="Arial" panose="020B0604020202020204" pitchFamily="34" charset="0"/>
              <a:buChar char="•"/>
            </a:pPr>
            <a:r>
              <a:rPr lang="en-US" sz="1600" dirty="0"/>
              <a:t>NumPy is necessary to scale Python because it is efficiently written in C, but it is also esoteric and distracting for first-time learners.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43210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One More Thing…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5" y="1435608"/>
                <a:ext cx="8620453" cy="4974336"/>
              </a:xfrm>
            </p:spPr>
            <p:txBody>
              <a:bodyPr>
                <a:normAutofit/>
              </a:bodyPr>
              <a:lstStyle/>
              <a:p>
                <a:r>
                  <a:rPr lang="en-US" dirty="0"/>
                  <a:t>Never let a feature have a zero probability, so add some small constants to the numerator and denominator like 0.1 and 0.2 to make a default probability. </a:t>
                </a:r>
              </a:p>
              <a:p>
                <a:r>
                  <a:rPr lang="en-US" dirty="0"/>
                  <a:t>“Fudging” the numbers in machine learning can be acceptable since machine learning deals with estimates anyway. </a:t>
                </a:r>
              </a:p>
              <a:p>
                <a:r>
                  <a:rPr lang="en-US" dirty="0"/>
                  <a:t>You can make these numbers smaller if you like.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𝐹𝑒𝑎𝑡𝑢𝑟𝑒</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0.1+(</m:t>
                          </m:r>
                          <m:r>
                            <a:rPr lang="en-US" i="1">
                              <a:latin typeface="Cambria Math" panose="02040503050406030204" pitchFamily="18" charset="0"/>
                            </a:rPr>
                            <m:t>𝑂𝑐𝑐𝑢𝑟</m:t>
                          </m:r>
                          <m:r>
                            <a:rPr lang="en-US" i="1">
                              <a:latin typeface="Cambria Math" panose="02040503050406030204" pitchFamily="18" charset="0"/>
                            </a:rPr>
                            <m:t> </m:t>
                          </m:r>
                          <m:r>
                            <a:rPr lang="en-US" b="0" i="1" smtClean="0">
                              <a:latin typeface="Cambria Math" panose="02040503050406030204" pitchFamily="18" charset="0"/>
                            </a:rPr>
                            <m:t>𝑃𝑟𝑜𝑏𝑎𝑏𝑖𝑙𝑖𝑡𝑦</m:t>
                          </m:r>
                          <m:r>
                            <a:rPr lang="en-US" i="1">
                              <a:latin typeface="Cambria Math" panose="02040503050406030204" pitchFamily="18" charset="0"/>
                            </a:rPr>
                            <m:t>)</m:t>
                          </m:r>
                        </m:num>
                        <m:den>
                          <m:r>
                            <a:rPr lang="en-US" b="0" i="1" smtClean="0">
                              <a:latin typeface="Cambria Math" panose="02040503050406030204" pitchFamily="18" charset="0"/>
                            </a:rPr>
                            <m:t>0.2+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r>
                            <a:rPr lang="en-US" i="1">
                              <a:latin typeface="Cambria Math" panose="02040503050406030204" pitchFamily="18" charset="0"/>
                            </a:rPr>
                            <m:t>)</m:t>
                          </m:r>
                        </m:den>
                      </m:f>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5" y="1435608"/>
                <a:ext cx="8620453" cy="4974336"/>
              </a:xfrm>
              <a:blipFill>
                <a:blip r:embed="rId2"/>
                <a:stretch>
                  <a:fillRect l="-565"/>
                </a:stretch>
              </a:blipFill>
            </p:spPr>
            <p:txBody>
              <a:bodyPr/>
              <a:lstStyle/>
              <a:p>
                <a:r>
                  <a:rPr lang="en-US">
                    <a:noFill/>
                  </a:rPr>
                  <a:t> </a:t>
                </a:r>
              </a:p>
            </p:txBody>
          </p:sp>
        </mc:Fallback>
      </mc:AlternateContent>
    </p:spTree>
    <p:extLst>
      <p:ext uri="{BB962C8B-B14F-4D97-AF65-F5344CB8AC3E}">
        <p14:creationId xmlns:p14="http://schemas.microsoft.com/office/powerpoint/2010/main" val="11785169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Final Naïve Bayes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a14:m>
                <a:r>
                  <a:rPr lang="en-US" i="1" dirty="0">
                    <a:latin typeface="Cambria Math" panose="02040503050406030204" pitchFamily="18" charset="0"/>
                  </a:rPr>
                  <a:t>,  with a fudged constant in numerator and denominator</a:t>
                </a: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284962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78F6-5969-42F8-8912-91FF3ACBB9DA}"/>
              </a:ext>
            </a:extLst>
          </p:cNvPr>
          <p:cNvSpPr>
            <a:spLocks noGrp="1"/>
          </p:cNvSpPr>
          <p:nvPr>
            <p:ph type="title"/>
          </p:nvPr>
        </p:nvSpPr>
        <p:spPr/>
        <p:txBody>
          <a:bodyPr/>
          <a:lstStyle/>
          <a:p>
            <a:r>
              <a:rPr lang="en-US" dirty="0"/>
              <a:t>Learn More about Bayesian Modeling</a:t>
            </a:r>
          </a:p>
        </p:txBody>
      </p:sp>
      <p:sp>
        <p:nvSpPr>
          <p:cNvPr id="4" name="object 3">
            <a:extLst>
              <a:ext uri="{FF2B5EF4-FFF2-40B4-BE49-F238E27FC236}">
                <a16:creationId xmlns:a16="http://schemas.microsoft.com/office/drawing/2014/main" id="{572770F6-5579-45FB-8FA5-1F30925AB88F}"/>
              </a:ext>
            </a:extLst>
          </p:cNvPr>
          <p:cNvSpPr/>
          <p:nvPr/>
        </p:nvSpPr>
        <p:spPr>
          <a:xfrm>
            <a:off x="5329104" y="2436926"/>
            <a:ext cx="1882139" cy="247015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AC41720B-784D-4CFC-8E18-9E19B333C15C}"/>
              </a:ext>
            </a:extLst>
          </p:cNvPr>
          <p:cNvSpPr/>
          <p:nvPr/>
        </p:nvSpPr>
        <p:spPr>
          <a:xfrm>
            <a:off x="7723054" y="2420415"/>
            <a:ext cx="1882140" cy="2470150"/>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037D814-CC94-422A-94DD-A8973D30E6EB}"/>
              </a:ext>
            </a:extLst>
          </p:cNvPr>
          <p:cNvSpPr txBox="1"/>
          <p:nvPr/>
        </p:nvSpPr>
        <p:spPr>
          <a:xfrm>
            <a:off x="1534345" y="2001315"/>
            <a:ext cx="3228340" cy="322580"/>
          </a:xfrm>
          <a:prstGeom prst="rect">
            <a:avLst/>
          </a:prstGeom>
        </p:spPr>
        <p:txBody>
          <a:bodyPr vert="horz" wrap="square" lIns="0" tIns="12700" rIns="0" bIns="0" rtlCol="0">
            <a:spAutoFit/>
          </a:bodyPr>
          <a:lstStyle/>
          <a:p>
            <a:pPr marL="12700">
              <a:lnSpc>
                <a:spcPct val="100000"/>
              </a:lnSpc>
              <a:spcBef>
                <a:spcPts val="100"/>
              </a:spcBef>
            </a:pPr>
            <a:r>
              <a:rPr sz="1950" spc="145" dirty="0">
                <a:latin typeface="Tahoma"/>
                <a:cs typeface="Tahoma"/>
              </a:rPr>
              <a:t>Brandon </a:t>
            </a:r>
            <a:r>
              <a:rPr sz="1950" spc="105" dirty="0">
                <a:latin typeface="Tahoma"/>
                <a:cs typeface="Tahoma"/>
              </a:rPr>
              <a:t>Rohrer </a:t>
            </a:r>
            <a:r>
              <a:rPr sz="1950" spc="-5" dirty="0">
                <a:latin typeface="Tahoma"/>
                <a:cs typeface="Tahoma"/>
              </a:rPr>
              <a:t>-</a:t>
            </a:r>
            <a:r>
              <a:rPr sz="1950" spc="-260" dirty="0">
                <a:latin typeface="Tahoma"/>
                <a:cs typeface="Tahoma"/>
              </a:rPr>
              <a:t> </a:t>
            </a:r>
            <a:r>
              <a:rPr sz="1950" spc="45" dirty="0">
                <a:latin typeface="Tahoma"/>
                <a:cs typeface="Tahoma"/>
              </a:rPr>
              <a:t>YouTube</a:t>
            </a:r>
            <a:endParaRPr sz="1950">
              <a:latin typeface="Tahoma"/>
              <a:cs typeface="Tahoma"/>
            </a:endParaRPr>
          </a:p>
        </p:txBody>
      </p:sp>
      <p:sp>
        <p:nvSpPr>
          <p:cNvPr id="7" name="object 6">
            <a:extLst>
              <a:ext uri="{FF2B5EF4-FFF2-40B4-BE49-F238E27FC236}">
                <a16:creationId xmlns:a16="http://schemas.microsoft.com/office/drawing/2014/main" id="{F55278DC-9DA3-48C1-9513-E617EE69FD16}"/>
              </a:ext>
            </a:extLst>
          </p:cNvPr>
          <p:cNvSpPr/>
          <p:nvPr/>
        </p:nvSpPr>
        <p:spPr>
          <a:xfrm>
            <a:off x="1552125" y="2436926"/>
            <a:ext cx="3291840" cy="246887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938571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a:t>
            </a:r>
            <a:br>
              <a:rPr lang="en-US" sz="4400" dirty="0">
                <a:solidFill>
                  <a:schemeClr val="bg1"/>
                </a:solidFill>
              </a:rPr>
            </a:br>
            <a:r>
              <a:rPr lang="en-US" sz="4400" dirty="0">
                <a:solidFill>
                  <a:schemeClr val="bg1"/>
                </a:solidFill>
              </a:rPr>
              <a:t>Decision Trees and Random Forests</a:t>
            </a:r>
          </a:p>
        </p:txBody>
      </p:sp>
    </p:spTree>
    <p:extLst>
      <p:ext uri="{BB962C8B-B14F-4D97-AF65-F5344CB8AC3E}">
        <p14:creationId xmlns:p14="http://schemas.microsoft.com/office/powerpoint/2010/main" val="15079582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What Are Decision Trees?</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6384842" cy="497433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Decision trees are a powerful machine learning tool and work well for a lot of machine learning problems.</a:t>
            </a:r>
          </a:p>
          <a:p>
            <a:pPr>
              <a:spcAft>
                <a:spcPts val="2000"/>
              </a:spcAft>
            </a:pPr>
            <a:r>
              <a:rPr lang="en-US" b="1" dirty="0"/>
              <a:t>As a matter of fact, decisions trees work so well they are notorious for overfitting. </a:t>
            </a:r>
          </a:p>
          <a:p>
            <a:pPr marL="285750" indent="-285750">
              <a:spcAft>
                <a:spcPts val="2000"/>
              </a:spcAft>
              <a:buFont typeface="Arial" panose="020B0604020202020204" pitchFamily="34" charset="0"/>
              <a:buChar char="•"/>
            </a:pPr>
            <a:r>
              <a:rPr lang="en-US" dirty="0"/>
              <a:t>This can be remedied with random forests which generates hundreds of decision trees with randomly sampled data. </a:t>
            </a:r>
          </a:p>
          <a:p>
            <a:pPr marL="285750" indent="-285750">
              <a:spcAft>
                <a:spcPts val="2000"/>
              </a:spcAft>
              <a:buFont typeface="Arial" panose="020B0604020202020204" pitchFamily="34" charset="0"/>
              <a:buChar char="•"/>
            </a:pPr>
            <a:r>
              <a:rPr lang="en-US" dirty="0"/>
              <a:t>Decision trees can also be improved with gradient boosting and other techniques. </a:t>
            </a:r>
          </a:p>
          <a:p>
            <a:pPr marL="285750" indent="-285750">
              <a:spcAft>
                <a:spcPts val="2000"/>
              </a:spcAft>
              <a:buFont typeface="Arial" panose="020B0604020202020204" pitchFamily="34" charset="0"/>
              <a:buChar char="•"/>
            </a:pPr>
            <a:r>
              <a:rPr lang="en-US" dirty="0"/>
              <a:t>Other flavors of decision trees exist, like regression trees.</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pic>
        <p:nvPicPr>
          <p:cNvPr id="4" name="Picture 3" descr="A tree in a forest&#10;&#10;Description automatically generated">
            <a:extLst>
              <a:ext uri="{FF2B5EF4-FFF2-40B4-BE49-F238E27FC236}">
                <a16:creationId xmlns:a16="http://schemas.microsoft.com/office/drawing/2014/main" id="{E01AD53A-A8F9-4C48-8D8D-3D282C21E0E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774298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3977640"/>
          </a:xfrm>
        </p:spPr>
        <p:txBody>
          <a:bodyPr/>
          <a:lstStyle/>
          <a:p>
            <a:r>
              <a:rPr lang="en-US" dirty="0"/>
              <a:t>We have some weather data and labeled each record as being “1” (good weather) or “0” (bad weather). </a:t>
            </a:r>
          </a:p>
          <a:p>
            <a:r>
              <a:rPr lang="en-US" dirty="0"/>
              <a:t>We could solve this using a logistic regression but let us try using decision trees instead.</a:t>
            </a:r>
          </a:p>
          <a:p>
            <a:endParaRPr lang="en-US" dirty="0"/>
          </a:p>
        </p:txBody>
      </p:sp>
      <p:graphicFrame>
        <p:nvGraphicFramePr>
          <p:cNvPr id="4" name="Object 3">
            <a:extLst>
              <a:ext uri="{FF2B5EF4-FFF2-40B4-BE49-F238E27FC236}">
                <a16:creationId xmlns:a16="http://schemas.microsoft.com/office/drawing/2014/main" id="{F4030694-31E0-4542-9A1D-CAC522754BC8}"/>
              </a:ext>
            </a:extLst>
          </p:cNvPr>
          <p:cNvGraphicFramePr>
            <a:graphicFrameLocks noChangeAspect="1"/>
          </p:cNvGraphicFramePr>
          <p:nvPr>
            <p:extLst>
              <p:ext uri="{D42A27DB-BD31-4B8C-83A1-F6EECF244321}">
                <p14:modId xmlns:p14="http://schemas.microsoft.com/office/powerpoint/2010/main" val="3211382213"/>
              </p:ext>
            </p:extLst>
          </p:nvPr>
        </p:nvGraphicFramePr>
        <p:xfrm>
          <a:off x="1376456" y="3898583"/>
          <a:ext cx="5833303" cy="2227364"/>
        </p:xfrm>
        <a:graphic>
          <a:graphicData uri="http://schemas.openxmlformats.org/presentationml/2006/ole">
            <mc:AlternateContent xmlns:mc="http://schemas.openxmlformats.org/markup-compatibility/2006">
              <mc:Choice xmlns:v="urn:schemas-microsoft-com:vml" Requires="v">
                <p:oleObj name="Worksheet" r:id="rId2" imgW="4876803" imgH="1861888" progId="Excel.Sheet.12">
                  <p:embed/>
                </p:oleObj>
              </mc:Choice>
              <mc:Fallback>
                <p:oleObj name="Worksheet" r:id="rId2" imgW="4876803" imgH="1861888" progId="Excel.Sheet.12">
                  <p:embed/>
                  <p:pic>
                    <p:nvPicPr>
                      <p:cNvPr id="4" name="Object 3">
                        <a:extLst>
                          <a:ext uri="{FF2B5EF4-FFF2-40B4-BE49-F238E27FC236}">
                            <a16:creationId xmlns:a16="http://schemas.microsoft.com/office/drawing/2014/main" id="{F4030694-31E0-4542-9A1D-CAC522754BC8}"/>
                          </a:ext>
                        </a:extLst>
                      </p:cNvPr>
                      <p:cNvPicPr/>
                      <p:nvPr/>
                    </p:nvPicPr>
                    <p:blipFill>
                      <a:blip r:embed="rId3"/>
                      <a:stretch>
                        <a:fillRect/>
                      </a:stretch>
                    </p:blipFill>
                    <p:spPr>
                      <a:xfrm>
                        <a:off x="1376456" y="3898583"/>
                        <a:ext cx="5833303" cy="2227364"/>
                      </a:xfrm>
                      <a:prstGeom prst="rect">
                        <a:avLst/>
                      </a:prstGeom>
                    </p:spPr>
                  </p:pic>
                </p:oleObj>
              </mc:Fallback>
            </mc:AlternateContent>
          </a:graphicData>
        </a:graphic>
      </p:graphicFrame>
      <p:pic>
        <p:nvPicPr>
          <p:cNvPr id="10" name="Picture 9" descr="A group of clouds in the dark&#10;&#10;Description automatically generated">
            <a:extLst>
              <a:ext uri="{FF2B5EF4-FFF2-40B4-BE49-F238E27FC236}">
                <a16:creationId xmlns:a16="http://schemas.microsoft.com/office/drawing/2014/main" id="{C25D15F2-430B-4CD4-82A8-D517076A0BE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434684" y="1549100"/>
            <a:ext cx="3340250" cy="2226833"/>
          </a:xfrm>
          <a:prstGeom prst="rect">
            <a:avLst/>
          </a:prstGeom>
        </p:spPr>
      </p:pic>
    </p:spTree>
    <p:extLst>
      <p:ext uri="{BB962C8B-B14F-4D97-AF65-F5344CB8AC3E}">
        <p14:creationId xmlns:p14="http://schemas.microsoft.com/office/powerpoint/2010/main" val="9405334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5110420"/>
          </a:xfrm>
        </p:spPr>
        <p:txBody>
          <a:bodyPr>
            <a:normAutofit/>
          </a:bodyPr>
          <a:lstStyle/>
          <a:p>
            <a:r>
              <a:rPr lang="en-US" dirty="0"/>
              <a:t>Start with the variable that is most likely to separate good weather and bad weather as best as possible.</a:t>
            </a:r>
          </a:p>
          <a:p>
            <a:r>
              <a:rPr lang="en-US" dirty="0"/>
              <a:t>For reasons we will discuss later, you determine </a:t>
            </a:r>
            <a:r>
              <a:rPr lang="en-US" b="1" i="1" dirty="0"/>
              <a:t>RAIN</a:t>
            </a:r>
            <a:r>
              <a:rPr lang="en-US" dirty="0"/>
              <a:t> is good at separating good weather and bad weather, so you bucket records like this:</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C25D15F2-430B-4CD4-82A8-D517076A0B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20253" y="1549100"/>
            <a:ext cx="2969111" cy="2226833"/>
          </a:xfrm>
          <a:prstGeom prst="rect">
            <a:avLst/>
          </a:prstGeom>
        </p:spPr>
      </p:pic>
      <p:graphicFrame>
        <p:nvGraphicFramePr>
          <p:cNvPr id="8" name="Object 7">
            <a:extLst>
              <a:ext uri="{FF2B5EF4-FFF2-40B4-BE49-F238E27FC236}">
                <a16:creationId xmlns:a16="http://schemas.microsoft.com/office/drawing/2014/main" id="{0B4C82F6-4749-4E43-91F9-079C2FD21C45}"/>
              </a:ext>
            </a:extLst>
          </p:cNvPr>
          <p:cNvGraphicFramePr>
            <a:graphicFrameLocks noChangeAspect="1"/>
          </p:cNvGraphicFramePr>
          <p:nvPr>
            <p:extLst>
              <p:ext uri="{D42A27DB-BD31-4B8C-83A1-F6EECF244321}">
                <p14:modId xmlns:p14="http://schemas.microsoft.com/office/powerpoint/2010/main" val="1261715270"/>
              </p:ext>
            </p:extLst>
          </p:nvPr>
        </p:nvGraphicFramePr>
        <p:xfrm>
          <a:off x="944307" y="4221227"/>
          <a:ext cx="6697602" cy="904687"/>
        </p:xfrm>
        <a:graphic>
          <a:graphicData uri="http://schemas.openxmlformats.org/presentationml/2006/ole">
            <mc:AlternateContent xmlns:mc="http://schemas.openxmlformats.org/markup-compatibility/2006">
              <mc:Choice xmlns:v="urn:schemas-microsoft-com:vml" Requires="v">
                <p:oleObj name="Worksheet" r:id="rId3" imgW="4371994" imgH="590584" progId="Excel.Sheet.12">
                  <p:embed/>
                </p:oleObj>
              </mc:Choice>
              <mc:Fallback>
                <p:oleObj name="Worksheet" r:id="rId3" imgW="4371994" imgH="590584" progId="Excel.Sheet.12">
                  <p:embed/>
                  <p:pic>
                    <p:nvPicPr>
                      <p:cNvPr id="8" name="Object 7">
                        <a:extLst>
                          <a:ext uri="{FF2B5EF4-FFF2-40B4-BE49-F238E27FC236}">
                            <a16:creationId xmlns:a16="http://schemas.microsoft.com/office/drawing/2014/main" id="{0B4C82F6-4749-4E43-91F9-079C2FD21C45}"/>
                          </a:ext>
                        </a:extLst>
                      </p:cNvPr>
                      <p:cNvPicPr/>
                      <p:nvPr/>
                    </p:nvPicPr>
                    <p:blipFill>
                      <a:blip r:embed="rId4"/>
                      <a:stretch>
                        <a:fillRect/>
                      </a:stretch>
                    </p:blipFill>
                    <p:spPr>
                      <a:xfrm>
                        <a:off x="944307" y="4221227"/>
                        <a:ext cx="6697602" cy="904687"/>
                      </a:xfrm>
                      <a:prstGeom prst="rect">
                        <a:avLst/>
                      </a:prstGeom>
                    </p:spPr>
                  </p:pic>
                </p:oleObj>
              </mc:Fallback>
            </mc:AlternateContent>
          </a:graphicData>
        </a:graphic>
      </p:graphicFrame>
    </p:spTree>
    <p:extLst>
      <p:ext uri="{BB962C8B-B14F-4D97-AF65-F5344CB8AC3E}">
        <p14:creationId xmlns:p14="http://schemas.microsoft.com/office/powerpoint/2010/main" val="7075018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stretch>
            <a:fillRect/>
          </a:stretch>
        </p:blipFill>
        <p:spPr>
          <a:xfrm>
            <a:off x="6096000" y="1465750"/>
            <a:ext cx="5419725" cy="4524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Since all records where </a:t>
            </a:r>
            <a:r>
              <a:rPr lang="en-US" b="1" i="1" dirty="0"/>
              <a:t>RAIN </a:t>
            </a:r>
            <a:r>
              <a:rPr lang="en-US" dirty="0"/>
              <a:t>was</a:t>
            </a:r>
            <a:r>
              <a:rPr lang="en-US" i="1" dirty="0"/>
              <a:t> </a:t>
            </a:r>
            <a:r>
              <a:rPr lang="en-US" dirty="0"/>
              <a:t>present always yielded </a:t>
            </a:r>
            <a:r>
              <a:rPr lang="en-US" dirty="0">
                <a:solidFill>
                  <a:srgbClr val="FF0000"/>
                </a:solidFill>
              </a:rPr>
              <a:t>bad weather</a:t>
            </a:r>
            <a:r>
              <a:rPr lang="en-US" dirty="0"/>
              <a:t>, we will simply predict any new record with </a:t>
            </a:r>
            <a:r>
              <a:rPr lang="en-US" b="1" i="1" dirty="0"/>
              <a:t>RAIN</a:t>
            </a:r>
            <a:r>
              <a:rPr lang="en-US" dirty="0"/>
              <a:t> as </a:t>
            </a:r>
            <a:r>
              <a:rPr lang="en-US" dirty="0">
                <a:solidFill>
                  <a:srgbClr val="FF0000"/>
                </a:solidFill>
              </a:rPr>
              <a:t>bad weather</a:t>
            </a:r>
            <a:r>
              <a:rPr lang="en-US" dirty="0"/>
              <a:t>. </a:t>
            </a:r>
          </a:p>
          <a:p>
            <a:pPr>
              <a:spcAft>
                <a:spcPts val="2000"/>
              </a:spcAft>
            </a:pPr>
            <a:r>
              <a:rPr lang="en-US" dirty="0"/>
              <a:t>However, records that did not have </a:t>
            </a:r>
            <a:r>
              <a:rPr lang="en-US" b="1" i="1" dirty="0"/>
              <a:t>RAIN</a:t>
            </a:r>
            <a:r>
              <a:rPr lang="en-US" dirty="0"/>
              <a:t> are mixed, where some are </a:t>
            </a:r>
            <a:r>
              <a:rPr lang="en-US" dirty="0">
                <a:solidFill>
                  <a:srgbClr val="0070C0"/>
                </a:solidFill>
              </a:rPr>
              <a:t>good weather</a:t>
            </a:r>
            <a:r>
              <a:rPr lang="en-US" dirty="0"/>
              <a:t>,</a:t>
            </a:r>
            <a:r>
              <a:rPr lang="en-US" dirty="0">
                <a:solidFill>
                  <a:srgbClr val="0070C0"/>
                </a:solidFill>
              </a:rPr>
              <a:t> </a:t>
            </a:r>
            <a:r>
              <a:rPr lang="en-US" dirty="0"/>
              <a:t>and others are </a:t>
            </a:r>
            <a:r>
              <a:rPr lang="en-US" dirty="0">
                <a:solidFill>
                  <a:srgbClr val="FF0000"/>
                </a:solidFill>
              </a:rPr>
              <a:t>bad weather</a:t>
            </a:r>
            <a:r>
              <a:rPr lang="en-US" dirty="0"/>
              <a:t>. These will need to be split again. </a:t>
            </a:r>
          </a:p>
          <a:p>
            <a:pPr>
              <a:spcAft>
                <a:spcPts val="2000"/>
              </a:spcAft>
            </a:pPr>
            <a:endParaRPr lang="en-US" dirty="0"/>
          </a:p>
        </p:txBody>
      </p:sp>
    </p:spTree>
    <p:extLst>
      <p:ext uri="{BB962C8B-B14F-4D97-AF65-F5344CB8AC3E}">
        <p14:creationId xmlns:p14="http://schemas.microsoft.com/office/powerpoint/2010/main" val="19510517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5"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records that did not have </a:t>
            </a:r>
            <a:r>
              <a:rPr lang="en-US" b="1" i="1" dirty="0"/>
              <a:t>RAIN</a:t>
            </a:r>
            <a:r>
              <a:rPr lang="en-US" dirty="0"/>
              <a:t> and now split them on </a:t>
            </a:r>
            <a:r>
              <a:rPr lang="en-US" b="1" i="1" dirty="0"/>
              <a:t>TEMPERATURE</a:t>
            </a:r>
            <a:r>
              <a:rPr lang="en-US" dirty="0"/>
              <a:t>. </a:t>
            </a:r>
          </a:p>
          <a:p>
            <a:pPr>
              <a:spcAft>
                <a:spcPts val="2000"/>
              </a:spcAft>
            </a:pPr>
            <a:r>
              <a:rPr lang="en-US" dirty="0"/>
              <a:t>Since </a:t>
            </a:r>
            <a:r>
              <a:rPr lang="en-US" b="1" i="1" dirty="0"/>
              <a:t>TEMPERATURE</a:t>
            </a:r>
            <a:r>
              <a:rPr lang="en-US" dirty="0"/>
              <a:t> is continuous and not a simple </a:t>
            </a:r>
            <a:r>
              <a:rPr lang="en-US" i="1" dirty="0"/>
              <a:t>yes</a:t>
            </a:r>
            <a:r>
              <a:rPr lang="en-US" dirty="0"/>
              <a:t>/</a:t>
            </a:r>
            <a:r>
              <a:rPr lang="en-US" i="1" dirty="0"/>
              <a:t>no</a:t>
            </a:r>
            <a:r>
              <a:rPr lang="en-US" dirty="0"/>
              <a:t> binary, we split on a value 78.5 that optimizes the split (more on this later). </a:t>
            </a:r>
          </a:p>
          <a:p>
            <a:pPr>
              <a:spcAft>
                <a:spcPts val="2000"/>
              </a:spcAft>
            </a:pPr>
            <a:endParaRPr lang="en-US" dirty="0"/>
          </a:p>
        </p:txBody>
      </p:sp>
    </p:spTree>
    <p:extLst>
      <p:ext uri="{BB962C8B-B14F-4D97-AF65-F5344CB8AC3E}">
        <p14:creationId xmlns:p14="http://schemas.microsoft.com/office/powerpoint/2010/main" val="3456019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Notice how all records with </a:t>
            </a:r>
            <a:r>
              <a:rPr lang="en-US" b="1" i="1" dirty="0"/>
              <a:t>TEMPERATURE</a:t>
            </a:r>
            <a:r>
              <a:rPr lang="en-US" dirty="0"/>
              <a:t> greater than/equal to 78.5 are </a:t>
            </a:r>
            <a:r>
              <a:rPr lang="en-US" dirty="0">
                <a:solidFill>
                  <a:srgbClr val="FF0000"/>
                </a:solidFill>
              </a:rPr>
              <a:t>bad weather</a:t>
            </a:r>
            <a:r>
              <a:rPr lang="en-US" dirty="0"/>
              <a:t>, so we will predict any records with a </a:t>
            </a:r>
            <a:r>
              <a:rPr lang="en-US" b="1" i="1" dirty="0"/>
              <a:t>TEMPERATURE</a:t>
            </a:r>
            <a:r>
              <a:rPr lang="en-US" dirty="0"/>
              <a:t> at least 78.5 as </a:t>
            </a:r>
            <a:r>
              <a:rPr lang="en-US" dirty="0">
                <a:solidFill>
                  <a:srgbClr val="FF0000"/>
                </a:solidFill>
              </a:rPr>
              <a:t>bad weather</a:t>
            </a:r>
            <a:r>
              <a:rPr lang="en-US" dirty="0"/>
              <a:t>. </a:t>
            </a:r>
          </a:p>
          <a:p>
            <a:pPr>
              <a:spcAft>
                <a:spcPts val="2000"/>
              </a:spcAft>
            </a:pPr>
            <a:r>
              <a:rPr lang="en-US" dirty="0"/>
              <a:t>But records with a </a:t>
            </a:r>
            <a:r>
              <a:rPr lang="en-US" b="1" i="1" dirty="0"/>
              <a:t>TEMPERATURE</a:t>
            </a:r>
            <a:r>
              <a:rPr lang="en-US" dirty="0"/>
              <a:t> less than 78.5 have a mix of </a:t>
            </a:r>
            <a:r>
              <a:rPr lang="en-US" dirty="0">
                <a:solidFill>
                  <a:srgbClr val="0070C0"/>
                </a:solidFill>
              </a:rPr>
              <a:t>good weather </a:t>
            </a:r>
            <a:r>
              <a:rPr lang="en-US" dirty="0"/>
              <a:t>and </a:t>
            </a:r>
            <a:r>
              <a:rPr lang="en-US" dirty="0">
                <a:solidFill>
                  <a:srgbClr val="FF0000"/>
                </a:solidFill>
              </a:rPr>
              <a:t>bad weather</a:t>
            </a:r>
            <a:r>
              <a:rPr lang="en-US" dirty="0"/>
              <a:t>. So we need to split those again. </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10266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Java, Kotlin, Scala, Swift, C, C++, C#, Go, and other statically typed/compiled languages will perform much faster than Python.</a:t>
            </a:r>
          </a:p>
          <a:p>
            <a:pPr marL="285750" indent="-285750">
              <a:buFont typeface="Arial" panose="020B0604020202020204" pitchFamily="34" charset="0"/>
              <a:buChar char="•"/>
            </a:pPr>
            <a:r>
              <a:rPr lang="en-US" sz="1600" dirty="0"/>
              <a:t>You will have more success scaling machine learning algorithms built from scratch with these platforms. </a:t>
            </a:r>
          </a:p>
          <a:p>
            <a:pPr marL="285750" indent="-285750">
              <a:buFont typeface="Arial" panose="020B0604020202020204" pitchFamily="34" charset="0"/>
              <a:buChar char="•"/>
            </a:pPr>
            <a:r>
              <a:rPr lang="en-US" sz="1600" dirty="0"/>
              <a:t>If you truly enjoy building machine learning algorithms from scratch, please learn one of these platforms!</a:t>
            </a:r>
          </a:p>
          <a:p>
            <a:r>
              <a:rPr lang="en-US" sz="1600" dirty="0"/>
              <a:t>At this level with our toy examples, Python is going to work just fine.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60768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572063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28570841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a:t>
            </a:r>
          </a:p>
          <a:p>
            <a:pPr>
              <a:spcAft>
                <a:spcPts val="2000"/>
              </a:spcAft>
            </a:pPr>
            <a:r>
              <a:rPr lang="en-US" dirty="0">
                <a:solidFill>
                  <a:srgbClr val="00B050"/>
                </a:solidFill>
              </a:rPr>
              <a:t>Notice how close we are to a perfect clean split now!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
        <p:nvSpPr>
          <p:cNvPr id="3" name="Oval 2">
            <a:extLst>
              <a:ext uri="{FF2B5EF4-FFF2-40B4-BE49-F238E27FC236}">
                <a16:creationId xmlns:a16="http://schemas.microsoft.com/office/drawing/2014/main" id="{14A90B64-01AF-47EF-8AE0-DC3AD40AB6FE}"/>
              </a:ext>
            </a:extLst>
          </p:cNvPr>
          <p:cNvSpPr/>
          <p:nvPr/>
        </p:nvSpPr>
        <p:spPr>
          <a:xfrm>
            <a:off x="7069014" y="3991708"/>
            <a:ext cx="1503485" cy="25497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0884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235789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r>
              <a:rPr lang="en-US" dirty="0"/>
              <a:t>We could probably stop here, but let’s split these remaining records with no lightning. Finally we split on whether it was </a:t>
            </a:r>
            <a:r>
              <a:rPr lang="en-US" b="1" i="1" dirty="0"/>
              <a:t>CLOUDY</a:t>
            </a:r>
            <a:r>
              <a:rPr lang="en-US" dirty="0"/>
              <a:t> or not.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37486687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At this point, we establish we cannot separate productively anymore and </a:t>
            </a:r>
            <a:r>
              <a:rPr lang="en-US" b="1" i="1" dirty="0"/>
              <a:t>CLOUDY</a:t>
            </a:r>
            <a:r>
              <a:rPr lang="en-US" dirty="0"/>
              <a:t> does not have any impact to our prediction. </a:t>
            </a:r>
          </a:p>
          <a:p>
            <a:pPr>
              <a:spcAft>
                <a:spcPts val="2000"/>
              </a:spcAft>
            </a:pPr>
            <a:r>
              <a:rPr lang="en-US" dirty="0"/>
              <a:t>It will always be </a:t>
            </a:r>
            <a:r>
              <a:rPr lang="en-US" dirty="0">
                <a:solidFill>
                  <a:srgbClr val="0070C0"/>
                </a:solidFill>
              </a:rPr>
              <a:t>good weather</a:t>
            </a:r>
            <a:r>
              <a:rPr lang="en-US" dirty="0"/>
              <a:t>, given we already established there was no </a:t>
            </a:r>
            <a:r>
              <a:rPr lang="en-US" b="1" i="1" dirty="0"/>
              <a:t>LIGHTNING</a:t>
            </a:r>
            <a:r>
              <a:rPr lang="en-US" dirty="0"/>
              <a:t>, the </a:t>
            </a:r>
            <a:r>
              <a:rPr lang="en-US" b="1" i="1" dirty="0"/>
              <a:t>TEMPERATURE</a:t>
            </a:r>
            <a:r>
              <a:rPr lang="en-US" dirty="0"/>
              <a:t> is less than 78.5, and there is no </a:t>
            </a:r>
            <a:r>
              <a:rPr lang="en-US" b="1" i="1" dirty="0"/>
              <a:t>RAIN</a:t>
            </a:r>
            <a:r>
              <a:rPr lang="en-US" dirty="0"/>
              <a:t>. </a:t>
            </a:r>
          </a:p>
          <a:p>
            <a:pPr>
              <a:spcAft>
                <a:spcPts val="2000"/>
              </a:spcAft>
            </a:pPr>
            <a:r>
              <a:rPr lang="en-US" dirty="0"/>
              <a:t>Congratulations! We just built our first decision tree. But you might have a few questions…</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6438139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normAutofit fontScale="90000"/>
          </a:bodyPr>
          <a:lstStyle/>
          <a:p>
            <a:r>
              <a:rPr lang="en-US" dirty="0"/>
              <a:t>Decision Trees – Getting to the “Decision” Part</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Hopefully by now, you have a strong intuition on what decision trees are trying to accomplish.</a:t>
            </a:r>
          </a:p>
          <a:p>
            <a:pPr>
              <a:spcAft>
                <a:spcPts val="2000"/>
              </a:spcAft>
            </a:pPr>
            <a:r>
              <a:rPr lang="en-US" dirty="0"/>
              <a:t>However, you may have some lingering questions on </a:t>
            </a:r>
            <a:r>
              <a:rPr lang="en-US" b="1" i="1" dirty="0"/>
              <a:t>HOW</a:t>
            </a:r>
            <a:r>
              <a:rPr lang="en-US" dirty="0"/>
              <a:t> to build a decision tree.</a:t>
            </a:r>
          </a:p>
          <a:p>
            <a:pPr marL="285750" indent="-285750">
              <a:spcAft>
                <a:spcPts val="2000"/>
              </a:spcAft>
              <a:buFont typeface="Arial" panose="020B0604020202020204" pitchFamily="34" charset="0"/>
              <a:buChar char="•"/>
            </a:pPr>
            <a:r>
              <a:rPr lang="en-US" dirty="0"/>
              <a:t>At a given step, how do I determine which property is the best to split on?</a:t>
            </a:r>
          </a:p>
          <a:p>
            <a:pPr marL="285750" indent="-285750">
              <a:spcAft>
                <a:spcPts val="2000"/>
              </a:spcAft>
              <a:buFont typeface="Arial" panose="020B0604020202020204" pitchFamily="34" charset="0"/>
              <a:buChar char="•"/>
            </a:pPr>
            <a:r>
              <a:rPr lang="en-US" dirty="0"/>
              <a:t>Where do I split continuous variables like </a:t>
            </a:r>
            <a:r>
              <a:rPr lang="en-US" b="1" i="1" dirty="0"/>
              <a:t>TEMPERATURE</a:t>
            </a:r>
            <a:r>
              <a:rPr lang="en-US" dirty="0"/>
              <a:t>? </a:t>
            </a:r>
          </a:p>
          <a:p>
            <a:pPr marL="285750" indent="-285750">
              <a:spcAft>
                <a:spcPts val="2000"/>
              </a:spcAft>
              <a:buFont typeface="Arial" panose="020B0604020202020204" pitchFamily="34" charset="0"/>
              <a:buChar char="•"/>
            </a:pPr>
            <a:r>
              <a:rPr lang="en-US" dirty="0"/>
              <a:t>When do I stop splitting and end my decision tree? </a:t>
            </a:r>
          </a:p>
          <a:p>
            <a:pPr>
              <a:spcAft>
                <a:spcPts val="2000"/>
              </a:spcAft>
            </a:pPr>
            <a:endParaRPr lang="en-US" dirty="0"/>
          </a:p>
        </p:txBody>
      </p:sp>
    </p:spTree>
    <p:extLst>
      <p:ext uri="{BB962C8B-B14F-4D97-AF65-F5344CB8AC3E}">
        <p14:creationId xmlns:p14="http://schemas.microsoft.com/office/powerpoint/2010/main" val="40117165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0F3D-AEF9-4C00-8C5E-D269F574CBC3}"/>
              </a:ext>
            </a:extLst>
          </p:cNvPr>
          <p:cNvSpPr>
            <a:spLocks noGrp="1"/>
          </p:cNvSpPr>
          <p:nvPr>
            <p:ph type="title"/>
          </p:nvPr>
        </p:nvSpPr>
        <p:spPr/>
        <p:txBody>
          <a:bodyPr/>
          <a:lstStyle/>
          <a:p>
            <a:r>
              <a:rPr lang="en-US" dirty="0"/>
              <a:t>Gini Impurity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444CD9-C999-4E79-95BB-A9DCF7137EC0}"/>
                  </a:ext>
                </a:extLst>
              </p:cNvPr>
              <p:cNvSpPr>
                <a:spLocks noGrp="1"/>
              </p:cNvSpPr>
              <p:nvPr>
                <p:ph sz="quarter" idx="10"/>
              </p:nvPr>
            </p:nvSpPr>
            <p:spPr>
              <a:xfrm>
                <a:off x="539496" y="1435608"/>
                <a:ext cx="10996012" cy="5954896"/>
              </a:xfrm>
            </p:spPr>
            <p:txBody>
              <a:bodyPr>
                <a:normAutofit/>
              </a:bodyPr>
              <a:lstStyle/>
              <a:p>
                <a:r>
                  <a:rPr lang="en-US" dirty="0"/>
                  <a:t>To build a decision tree, we must discuss the concept of </a:t>
                </a:r>
                <a:r>
                  <a:rPr lang="en-US" b="1" dirty="0">
                    <a:solidFill>
                      <a:srgbClr val="FF0000"/>
                    </a:solidFill>
                  </a:rPr>
                  <a:t>impurity </a:t>
                </a:r>
                <a:r>
                  <a:rPr lang="en-US" dirty="0"/>
                  <a:t>which describes how mixed something is. </a:t>
                </a:r>
              </a:p>
              <a:p>
                <a:r>
                  <a:rPr lang="en-US" i="1" dirty="0"/>
                  <a:t>         EXAMPLE: If we have 6 dogs and 3 cats in a kennel, we do not purely have dogs or cats. </a:t>
                </a:r>
              </a:p>
              <a:p>
                <a:endParaRPr lang="en-US" sz="1600" dirty="0"/>
              </a:p>
              <a:p>
                <a:r>
                  <a:rPr lang="en-US" b="1" dirty="0">
                    <a:solidFill>
                      <a:srgbClr val="FF0000"/>
                    </a:solidFill>
                  </a:rPr>
                  <a:t>Gini Impurity </a:t>
                </a:r>
                <a:r>
                  <a:rPr lang="en-US" dirty="0"/>
                  <a:t>is a common way to measure impurity using this function (for events </a:t>
                </a:r>
                <a:r>
                  <a:rPr lang="en-US" i="1" dirty="0"/>
                  <a:t>A</a:t>
                </a:r>
                <a:r>
                  <a:rPr lang="en-US" dirty="0"/>
                  <a:t> and </a:t>
                </a:r>
                <a:r>
                  <a:rPr lang="en-US" i="1" dirty="0"/>
                  <a:t>B</a:t>
                </a:r>
                <a:r>
                  <a:rPr lang="en-US"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𝐴</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𝐵</m:t>
                              </m:r>
                            </m:e>
                          </m:d>
                        </m:e>
                        <m:sup>
                          <m:r>
                            <a:rPr lang="en-US" i="1">
                              <a:latin typeface="Cambria Math" panose="02040503050406030204" pitchFamily="18" charset="0"/>
                            </a:rPr>
                            <m:t>2</m:t>
                          </m:r>
                        </m:sup>
                      </m:sSup>
                    </m:oMath>
                  </m:oMathPara>
                </a14:m>
                <a:endParaRPr lang="en-US" dirty="0"/>
              </a:p>
              <a:p>
                <a:r>
                  <a:rPr lang="en-US" dirty="0"/>
                  <a:t>So the Gini impurity of dogs versus cats in the kennel: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6+3</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r>
                                    <a:rPr lang="en-US" b="0" i="1" smtClean="0">
                                      <a:latin typeface="Cambria Math" panose="02040503050406030204" pitchFamily="18" charset="0"/>
                                    </a:rPr>
                                    <m:t>3</m:t>
                                  </m:r>
                                </m:den>
                              </m:f>
                            </m:e>
                          </m:d>
                        </m:e>
                        <m:sup>
                          <m:r>
                            <a:rPr lang="en-US" i="1">
                              <a:latin typeface="Cambria Math" panose="02040503050406030204" pitchFamily="18" charset="0"/>
                            </a:rPr>
                            <m:t>2</m:t>
                          </m:r>
                        </m:sup>
                      </m:sSup>
                      <m:r>
                        <a:rPr lang="en-US" b="0" i="1" smtClean="0">
                          <a:latin typeface="Cambria Math" panose="02040503050406030204" pitchFamily="18" charset="0"/>
                        </a:rPr>
                        <m:t>= .44444</m:t>
                      </m:r>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2444CD9-C999-4E79-95BB-A9DCF7137EC0}"/>
                  </a:ext>
                </a:extLst>
              </p:cNvPr>
              <p:cNvSpPr>
                <a:spLocks noGrp="1" noRot="1" noChangeAspect="1" noMove="1" noResize="1" noEditPoints="1" noAdjustHandles="1" noChangeArrowheads="1" noChangeShapeType="1" noTextEdit="1"/>
              </p:cNvSpPr>
              <p:nvPr>
                <p:ph sz="quarter" idx="10"/>
              </p:nvPr>
            </p:nvSpPr>
            <p:spPr>
              <a:xfrm>
                <a:off x="539496" y="1435608"/>
                <a:ext cx="10996012" cy="5954896"/>
              </a:xfrm>
              <a:blipFill>
                <a:blip r:embed="rId2"/>
                <a:stretch>
                  <a:fillRect l="-499" r="-666"/>
                </a:stretch>
              </a:blipFill>
            </p:spPr>
            <p:txBody>
              <a:bodyPr/>
              <a:lstStyle/>
              <a:p>
                <a:r>
                  <a:rPr lang="en-US">
                    <a:noFill/>
                  </a:rPr>
                  <a:t> </a:t>
                </a:r>
              </a:p>
            </p:txBody>
          </p:sp>
        </mc:Fallback>
      </mc:AlternateContent>
    </p:spTree>
    <p:extLst>
      <p:ext uri="{BB962C8B-B14F-4D97-AF65-F5344CB8AC3E}">
        <p14:creationId xmlns:p14="http://schemas.microsoft.com/office/powerpoint/2010/main" val="5139620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93313826"/>
              </p:ext>
            </p:extLst>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name="Worksheet" r:id="rId2" imgW="4424254" imgH="1109701" progId="Excel.Sheet.12">
                  <p:embed/>
                </p:oleObj>
              </mc:Choice>
              <mc:Fallback>
                <p:oleObj name="Worksheet" r:id="rId2"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3"/>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470163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a:t>
                </a:r>
                <a:r>
                  <a:rPr lang="en-US" dirty="0">
                    <a:solidFill>
                      <a:schemeClr val="accent5"/>
                    </a:solidFill>
                  </a:rPr>
                  <a:t>good</a:t>
                </a:r>
                <a:r>
                  <a:rPr lang="en-US" dirty="0"/>
                  <a:t>/</a:t>
                </a:r>
                <a:r>
                  <a:rPr lang="en-US" dirty="0">
                    <a:solidFill>
                      <a:srgbClr val="FF0000"/>
                    </a:solidFill>
                  </a:rPr>
                  <a:t>bad</a:t>
                </a:r>
                <a:r>
                  <a:rPr lang="en-US" dirty="0"/>
                  <a:t>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4701630"/>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099125" y="3028278"/>
            <a:ext cx="1220993" cy="8283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263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name="Worksheet" r:id="rId2" imgW="4424254" imgH="1109701" progId="Excel.Sheet.12">
                  <p:embed/>
                </p:oleObj>
              </mc:Choice>
              <mc:Fallback>
                <p:oleObj name="Worksheet" r:id="rId2"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3"/>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5040496"/>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“good/bad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r>
                  <a:rPr lang="en-US" dirty="0"/>
                  <a:t>On the NO side we got an impurity of 48.4429%</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.484429</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5040496"/>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593976" y="3014831"/>
            <a:ext cx="3786692" cy="1917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871168"/>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7924</TotalTime>
  <Words>15127</Words>
  <Application>Microsoft Office PowerPoint</Application>
  <PresentationFormat>Widescreen</PresentationFormat>
  <Paragraphs>1507</Paragraphs>
  <Slides>195</Slides>
  <Notes>20</Notes>
  <HiddenSlides>1</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195</vt:i4>
      </vt:variant>
    </vt:vector>
  </HeadingPairs>
  <TitlesOfParts>
    <vt:vector size="210" baseType="lpstr">
      <vt:lpstr>Arial</vt:lpstr>
      <vt:lpstr>Calibri</vt:lpstr>
      <vt:lpstr>Cambria Math</vt:lpstr>
      <vt:lpstr>Consolas</vt:lpstr>
      <vt:lpstr>Courier New</vt:lpstr>
      <vt:lpstr>JetBrains Mono</vt:lpstr>
      <vt:lpstr>Segoe UI</vt:lpstr>
      <vt:lpstr>Segoe UI Light</vt:lpstr>
      <vt:lpstr>Segoe UI Semibold</vt:lpstr>
      <vt:lpstr>Tahoma</vt:lpstr>
      <vt:lpstr>Times New Roman</vt:lpstr>
      <vt:lpstr>Trebuchet MS</vt:lpstr>
      <vt:lpstr>Verdana</vt:lpstr>
      <vt:lpstr>WelcomeDoc</vt:lpstr>
      <vt:lpstr>Worksheet</vt:lpstr>
      <vt:lpstr>Machine Learning from Scratch</vt:lpstr>
      <vt:lpstr>Section I Overview</vt:lpstr>
      <vt:lpstr>Agenda</vt:lpstr>
      <vt:lpstr>What to Expect </vt:lpstr>
      <vt:lpstr>What Not to Expect </vt:lpstr>
      <vt:lpstr>What Not to Expect </vt:lpstr>
      <vt:lpstr>Machine Learning vs Optimization vs AI</vt:lpstr>
      <vt:lpstr>Programming Languages and Performance</vt:lpstr>
      <vt:lpstr>Programming Languages and Performance</vt:lpstr>
      <vt:lpstr>Section II Linear Regression and K-Means Clustering</vt:lpstr>
      <vt:lpstr>Simple Linear Regression</vt:lpstr>
      <vt:lpstr>Simple Linear Regression</vt:lpstr>
      <vt:lpstr>Simple Linear Regression</vt:lpstr>
      <vt:lpstr>Simple Linear Regression</vt:lpstr>
      <vt:lpstr>Sum of Least Squares</vt:lpstr>
      <vt:lpstr>Sum of Least Squares</vt:lpstr>
      <vt:lpstr>Calculating Sum of Squares </vt:lpstr>
      <vt:lpstr>Solving for a Fit</vt:lpstr>
      <vt:lpstr>Hill Climbing – A Simple Optimization Algorithm</vt:lpstr>
      <vt:lpstr>Hill Climbing to Find a Square Root</vt:lpstr>
      <vt:lpstr>Hands-On: Simple Linear Regression</vt:lpstr>
      <vt:lpstr>Multiple Linear Regression</vt:lpstr>
      <vt:lpstr>Hands-On: Multiple Linear Regression</vt:lpstr>
      <vt:lpstr>K-Means Clustering</vt:lpstr>
      <vt:lpstr>K-Means Clustering</vt:lpstr>
      <vt:lpstr>K-Means Clustering</vt:lpstr>
      <vt:lpstr>Hands-On: K-Means Clustering</vt:lpstr>
      <vt:lpstr>K-Means Clustering</vt:lpstr>
      <vt:lpstr>A Note About Overfitting</vt:lpstr>
      <vt:lpstr>A Note About Overfitting</vt:lpstr>
      <vt:lpstr>A Note About Normalization</vt:lpstr>
      <vt:lpstr>Quiz Time!</vt:lpstr>
      <vt:lpstr>Quiz Time!</vt:lpstr>
      <vt:lpstr>Quiz Time!</vt:lpstr>
      <vt:lpstr>Quiz Time!</vt:lpstr>
      <vt:lpstr>Section III Logistic Regression</vt:lpstr>
      <vt:lpstr>Classifying Things</vt:lpstr>
      <vt:lpstr>Classifying Things</vt:lpstr>
      <vt:lpstr>Logistic Regression Intuition</vt:lpstr>
      <vt:lpstr>Logistic Regression Intuition</vt:lpstr>
      <vt:lpstr>Logistic Regression Intuition</vt:lpstr>
      <vt:lpstr>Logistic Regression Intuition</vt:lpstr>
      <vt:lpstr>Logistic Regression</vt:lpstr>
      <vt:lpstr>When Not To Use Logistic Regression</vt:lpstr>
      <vt:lpstr>Just Show Me the Math!</vt:lpstr>
      <vt:lpstr>Just Show Me the Math!</vt:lpstr>
      <vt:lpstr>Just Show Me the Math!</vt:lpstr>
      <vt:lpstr>Just Show Me the Math!</vt:lpstr>
      <vt:lpstr>Maximum Likelihood</vt:lpstr>
      <vt:lpstr>Maximum Likelihood</vt:lpstr>
      <vt:lpstr>Maximum Likelihood – Avoiding Floating Point Underflow</vt:lpstr>
      <vt:lpstr>Maximum Likelihood – Avoiding Floating Point Underflow</vt:lpstr>
      <vt:lpstr>Maximum Likelihood</vt:lpstr>
      <vt:lpstr>Hands-On: Logistic Regression</vt:lpstr>
      <vt:lpstr>Multivariable Logistic Regression</vt:lpstr>
      <vt:lpstr>Multivariable Logistic Regression</vt:lpstr>
      <vt:lpstr>Hands-On: Multivariable Logistic Regression</vt:lpstr>
      <vt:lpstr>Using Logistic Regression for Classification</vt:lpstr>
      <vt:lpstr>Kind Of Similar – Fitting a Probability Distribution</vt:lpstr>
      <vt:lpstr>Exercise: “There’s No Correlation”</vt:lpstr>
      <vt:lpstr>Exercise: “There’s No Correlation”</vt:lpstr>
      <vt:lpstr>Exercise: “There’s No Correlation”</vt:lpstr>
      <vt:lpstr>Exercise: “There’s No Correlation”</vt:lpstr>
      <vt:lpstr>Linear Regression Source Code </vt:lpstr>
      <vt:lpstr>Exercise: “There’s No Correlation”</vt:lpstr>
      <vt:lpstr>Exercise: “There’s No Correlation”</vt:lpstr>
      <vt:lpstr>Exercise: “There’s No Correlation”</vt:lpstr>
      <vt:lpstr>Space Shuttle Challenger: Logistic Regression Source Code</vt:lpstr>
      <vt:lpstr>Quiz Time!</vt:lpstr>
      <vt:lpstr>Quiz Time!</vt:lpstr>
      <vt:lpstr>Quiz Time!</vt:lpstr>
      <vt:lpstr>Quiz Time!</vt:lpstr>
      <vt:lpstr>Section IV Naïve Bayes</vt:lpstr>
      <vt:lpstr>What is Naïve Bayes?</vt:lpstr>
      <vt:lpstr>Demo: Categorizing Bank Transactions</vt:lpstr>
      <vt:lpstr>How to Build a Naïve Bayes Text Classifier</vt:lpstr>
      <vt:lpstr>How to Build a Naïve Bayes Text Classifier</vt:lpstr>
      <vt:lpstr>Dealing with Floating Point Underflow</vt:lpstr>
      <vt:lpstr>Dealing with Floating Point Underflow</vt:lpstr>
      <vt:lpstr>One More Thing… </vt:lpstr>
      <vt:lpstr>Final Naïve Bayes Formulation</vt:lpstr>
      <vt:lpstr>Learn More about Bayesian Modeling</vt:lpstr>
      <vt:lpstr>Section V Decision Trees and Random Forests</vt:lpstr>
      <vt:lpstr>What Are Decision Trees?</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Trees – Getting to the “Decision” Part</vt:lpstr>
      <vt:lpstr>Gini Impurity</vt:lpstr>
      <vt:lpstr>Gini Impurity</vt:lpstr>
      <vt:lpstr>Gini Impurity</vt:lpstr>
      <vt:lpstr>Weighing Gini Impurities</vt:lpstr>
      <vt:lpstr>Building a Decision Tree with GINI </vt:lpstr>
      <vt:lpstr>How to Split Continuous Variables? </vt:lpstr>
      <vt:lpstr>How to Split Continuous Variables? </vt:lpstr>
      <vt:lpstr>Hands On: Decision Trees</vt:lpstr>
      <vt:lpstr>Decision Trees and Overfitting</vt:lpstr>
      <vt:lpstr>Random Forests</vt:lpstr>
      <vt:lpstr>Fine-Tuning Random Forests</vt:lpstr>
      <vt:lpstr>Hands-On: Random Forests</vt:lpstr>
      <vt:lpstr>Going Forward</vt:lpstr>
      <vt:lpstr>Quiz Time!</vt:lpstr>
      <vt:lpstr>Quiz Time!</vt:lpstr>
      <vt:lpstr>Quiz Time!</vt:lpstr>
      <vt:lpstr>Quiz Time!</vt:lpstr>
      <vt:lpstr>Quiz Time!</vt:lpstr>
      <vt:lpstr>Quiz Time!</vt:lpstr>
      <vt:lpstr>Section VI Neural Networks</vt:lpstr>
      <vt:lpstr>What Are Neural Networks?</vt:lpstr>
      <vt:lpstr>Neural Networks - Theoretical versus Practical Applications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Activation Functions</vt:lpstr>
      <vt:lpstr>Activation Functions</vt:lpstr>
      <vt:lpstr>Building Neural Networks with NumPy</vt:lpstr>
      <vt:lpstr>Resources to Learn Linear Algebra</vt:lpstr>
      <vt:lpstr>Building a Neural Network</vt:lpstr>
      <vt:lpstr>Building a Neural Network</vt:lpstr>
      <vt:lpstr>Building a Neural Network</vt:lpstr>
      <vt:lpstr>Alright, I’m going to save time</vt:lpstr>
      <vt:lpstr>Alright, I’m going to save time</vt:lpstr>
      <vt:lpstr>Demo: Training a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The Hard Part of Deep Learning</vt:lpstr>
      <vt:lpstr>Other Design Decisions</vt:lpstr>
      <vt:lpstr>The Practicality of Neural Networks</vt:lpstr>
      <vt:lpstr>Problems with Deep Learning</vt:lpstr>
      <vt:lpstr>PowerPoint Presentation</vt:lpstr>
      <vt:lpstr>Section VII Going Forward</vt:lpstr>
      <vt:lpstr>Final Thoughts</vt:lpstr>
      <vt:lpstr>Great Books to Learn More About Machine Learning  </vt:lpstr>
      <vt:lpstr>Continuing Your Journey</vt:lpstr>
      <vt:lpstr>Homework Assignments (Answers Are In “code” Folder)</vt:lpstr>
      <vt:lpstr>Homework #1</vt:lpstr>
      <vt:lpstr>Homework #2</vt:lpstr>
      <vt:lpstr>Homework #3</vt:lpstr>
      <vt:lpstr>Appendix A:  Classification Validation</vt:lpstr>
      <vt:lpstr>Training and Testing Data</vt:lpstr>
      <vt:lpstr>Cross-Validation</vt:lpstr>
      <vt:lpstr>Cross-Validation</vt:lpstr>
      <vt:lpstr>Cross-Validation</vt:lpstr>
      <vt:lpstr>Random Fold Validation</vt:lpstr>
      <vt:lpstr>Which Validation to Use? </vt:lpstr>
      <vt:lpstr>A Stratified Validation in Scikit-Learn</vt:lpstr>
      <vt:lpstr>Validation Data</vt:lpstr>
      <vt:lpstr>Random Seeding</vt:lpstr>
      <vt:lpstr>Random Seeding a 3-Fold Split for Reproducibility</vt:lpstr>
      <vt:lpstr>Why “Accuracy” is a Bad Measure for Classification</vt:lpstr>
      <vt:lpstr>Confusion Matrix</vt:lpstr>
      <vt:lpstr>Confusion Matrix</vt:lpstr>
      <vt:lpstr>ROC and AUC</vt:lpstr>
      <vt:lpstr>ROC and AUC</vt:lpstr>
      <vt:lpstr>Appendix B:  Regression Validation</vt:lpstr>
      <vt:lpstr>Mean Absolute Error</vt:lpstr>
      <vt:lpstr>Mean Squared Error</vt:lpstr>
      <vt:lpstr>Pearson Correlation</vt:lpstr>
      <vt:lpstr>Pearson Correlation</vt:lpstr>
      <vt:lpstr>R2 </vt:lpstr>
      <vt:lpstr>R2 Visual Examples</vt:lpstr>
      <vt:lpstr>How to Calculate R2 by Hand </vt:lpstr>
      <vt:lpstr>Scikit-Learn and R2 </vt:lpstr>
      <vt:lpstr>Appendix C Rescaling Data</vt:lpstr>
      <vt:lpstr>Normalization</vt:lpstr>
      <vt:lpstr>Rescaling</vt:lpstr>
      <vt:lpstr>Standardization</vt:lpstr>
      <vt:lpstr>Unit Vector Normalization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286</cp:revision>
  <dcterms:created xsi:type="dcterms:W3CDTF">2019-03-03T21:22:54Z</dcterms:created>
  <dcterms:modified xsi:type="dcterms:W3CDTF">2021-01-05T14:05:23Z</dcterms:modified>
  <cp:version/>
</cp:coreProperties>
</file>